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57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51" autoAdjust="0"/>
    <p:restoredTop sz="94660"/>
  </p:normalViewPr>
  <p:slideViewPr>
    <p:cSldViewPr>
      <p:cViewPr varScale="1">
        <p:scale>
          <a:sx n="113" d="100"/>
          <a:sy n="113" d="100"/>
        </p:scale>
        <p:origin x="7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189680047966017E-2"/>
          <c:y val="5.7104720198745199E-2"/>
          <c:w val="0.61855956383261057"/>
          <c:h val="0.8442594923595905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Дотация</c:v>
                </c:pt>
              </c:strCache>
            </c:strRef>
          </c:tx>
          <c:spPr>
            <a:solidFill>
              <a:srgbClr val="B216B6"/>
            </a:solidFill>
          </c:spPr>
          <c:invertIfNegative val="0"/>
          <c:dLbls>
            <c:spPr>
              <a:noFill/>
              <a:ln w="2714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81.2</c:v>
                </c:pt>
                <c:pt idx="1">
                  <c:v>110</c:v>
                </c:pt>
                <c:pt idx="2">
                  <c:v>112.5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5A-4EBE-8165-0E3A4573DE2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Субвенция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spPr>
              <a:noFill/>
              <a:ln w="2714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423</c:v>
                </c:pt>
                <c:pt idx="1">
                  <c:v>478.9</c:v>
                </c:pt>
                <c:pt idx="2">
                  <c:v>525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B5A-4EBE-8165-0E3A4573DE2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-7.1761127132423219E-2"/>
                  <c:y val="1.76549526639909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FB5A-4EBE-8165-0E3A4573DE2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8651685393258425E-2"/>
                  <c:y val="3.355469745948666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B5A-4EBE-8165-0E3A4573DE2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2865168539325865E-2"/>
                  <c:y val="6.151694534239223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FB5A-4EBE-8165-0E3A4573DE2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714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41.2</c:v>
                </c:pt>
                <c:pt idx="1">
                  <c:v>55.6</c:v>
                </c:pt>
                <c:pt idx="2">
                  <c:v>67.900000000000006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B5A-4EBE-8165-0E3A4573DE20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6.7415730337078747E-2"/>
                  <c:y val="7.2701844495554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FB5A-4EBE-8165-0E3A4573DE2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0649163938777274E-2"/>
                  <c:y val="2.4723030632092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FB5A-4EBE-8165-0E3A4573DE2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7887065380872339E-2"/>
                  <c:y val="2.390640615240043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FB5A-4EBE-8165-0E3A4573DE2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8611111111111133E-2"/>
                  <c:y val="6.477689198926921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B5A-4EBE-8165-0E3A4573DE2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714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15.3</c:v>
                </c:pt>
                <c:pt idx="1">
                  <c:v>4.3</c:v>
                </c:pt>
                <c:pt idx="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FB5A-4EBE-8165-0E3A4573DE20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Прочие безвозмездные поступления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1">
                  <c:v>330.1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5AF-461B-BD3F-230112981E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3644304"/>
        <c:axId val="193997744"/>
      </c:barChart>
      <c:catAx>
        <c:axId val="193644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193997744"/>
        <c:crosses val="autoZero"/>
        <c:auto val="1"/>
        <c:lblAlgn val="ctr"/>
        <c:lblOffset val="100"/>
        <c:noMultiLvlLbl val="0"/>
      </c:catAx>
      <c:valAx>
        <c:axId val="193997744"/>
        <c:scaling>
          <c:orientation val="minMax"/>
        </c:scaling>
        <c:delete val="0"/>
        <c:axPos val="l"/>
        <c:majorGridlines>
          <c:spPr>
            <a:ln>
              <a:solidFill>
                <a:prstClr val="black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 w="40549" cap="flat" cmpd="sng" algn="ctr">
            <a:solidFill>
              <a:schemeClr val="accent3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c:spPr>
        <c:txPr>
          <a:bodyPr rot="0" vert="horz" anchor="b"/>
          <a:lstStyle/>
          <a:p>
            <a: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3644304"/>
        <c:crosses val="autoZero"/>
        <c:crossBetween val="between"/>
      </c:valAx>
      <c:spPr>
        <a:ln>
          <a:solidFill>
            <a:prstClr val="black"/>
          </a:solidFill>
        </a:ln>
      </c:spPr>
    </c:plotArea>
    <c:legend>
      <c:legendPos val="r"/>
      <c:layout>
        <c:manualLayout>
          <c:xMode val="edge"/>
          <c:yMode val="edge"/>
          <c:x val="0.70517051705170519"/>
          <c:y val="0.22453222453222454"/>
          <c:w val="0.29482948389872532"/>
          <c:h val="0.69830308644574524"/>
        </c:manualLayout>
      </c:layout>
      <c:overlay val="0"/>
      <c:txPr>
        <a:bodyPr/>
        <a:lstStyle/>
        <a:p>
          <a:pPr>
            <a:defRPr b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13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dLbls>
            <c:spPr>
              <a:noFill/>
              <a:ln w="25470">
                <a:noFill/>
              </a:ln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2017</c:v>
                </c:pt>
                <c:pt idx="1">
                  <c:v>факт 2018</c:v>
                </c:pt>
                <c:pt idx="2">
                  <c:v>факт 2019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87.9</c:v>
                </c:pt>
                <c:pt idx="1">
                  <c:v>76.7</c:v>
                </c:pt>
                <c:pt idx="2">
                  <c:v>74.2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0E7-4AB9-89B6-7FDF04E55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4212808"/>
        <c:axId val="194213192"/>
        <c:axId val="0"/>
      </c:bar3DChart>
      <c:catAx>
        <c:axId val="194212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4213192"/>
        <c:crosses val="autoZero"/>
        <c:auto val="1"/>
        <c:lblAlgn val="ctr"/>
        <c:lblOffset val="100"/>
        <c:noMultiLvlLbl val="0"/>
      </c:catAx>
      <c:valAx>
        <c:axId val="194213192"/>
        <c:scaling>
          <c:orientation val="minMax"/>
          <c:max val="90"/>
          <c:min val="0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6" b="1">
                <a:solidFill>
                  <a:schemeClr val="tx1"/>
                </a:solidFill>
              </a:defRPr>
            </a:pPr>
            <a:endParaRPr lang="ru-RU"/>
          </a:p>
        </c:txPr>
        <c:crossAx val="194212808"/>
        <c:crosses val="autoZero"/>
        <c:crossBetween val="between"/>
        <c:majorUnit val="10"/>
        <c:minorUnit val="10"/>
      </c:valAx>
      <c:spPr>
        <a:noFill/>
        <a:ln w="2547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5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ln>
          <a:solidFill>
            <a:prstClr val="black"/>
          </a:solidFill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spPr>
                <a:noFill/>
                <a:ln w="24910">
                  <a:noFill/>
                </a:ln>
              </c:spPr>
              <c:txPr>
                <a:bodyPr/>
                <a:lstStyle/>
                <a:p>
                  <a:pPr>
                    <a:defRPr sz="1766" b="1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 w="24910">
                  <a:noFill/>
                </a:ln>
              </c:spPr>
              <c:txPr>
                <a:bodyPr/>
                <a:lstStyle/>
                <a:p>
                  <a:pPr>
                    <a:defRPr sz="1766" b="1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noFill/>
                <a:ln w="24910">
                  <a:noFill/>
                </a:ln>
              </c:spPr>
              <c:txPr>
                <a:bodyPr/>
                <a:lstStyle/>
                <a:p>
                  <a:pPr>
                    <a:defRPr sz="1766" b="1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4910"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2"/>
                <c:pt idx="0">
                  <c:v>факт 2018 </c:v>
                </c:pt>
                <c:pt idx="1">
                  <c:v>факт 2019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31.5</c:v>
                </c:pt>
                <c:pt idx="1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F32-4D06-8251-1B1A99C858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4133528"/>
        <c:axId val="194120416"/>
        <c:axId val="0"/>
      </c:bar3DChart>
      <c:catAx>
        <c:axId val="194133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969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4120416"/>
        <c:crosses val="autoZero"/>
        <c:auto val="1"/>
        <c:lblAlgn val="ctr"/>
        <c:lblOffset val="100"/>
        <c:noMultiLvlLbl val="0"/>
      </c:catAx>
      <c:valAx>
        <c:axId val="194120416"/>
        <c:scaling>
          <c:orientation val="minMax"/>
          <c:max val="35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969" b="1">
                <a:solidFill>
                  <a:schemeClr val="tx1"/>
                </a:solidFill>
              </a:defRPr>
            </a:pPr>
            <a:endParaRPr lang="ru-RU"/>
          </a:p>
        </c:txPr>
        <c:crossAx val="194133528"/>
        <c:crosses val="autoZero"/>
        <c:crossBetween val="between"/>
        <c:majorUnit val="5"/>
        <c:minorUnit val="5"/>
      </c:valAx>
      <c:spPr>
        <a:noFill/>
        <a:ln w="2538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72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ln>
          <a:solidFill>
            <a:prstClr val="black"/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453038674033151E-2"/>
          <c:y val="2.3853211009174639E-2"/>
          <c:w val="0.89392265193370168"/>
          <c:h val="0.8330275229357806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0473894636861011E-2"/>
                  <c:y val="3.7537780199703892E-2"/>
                </c:manualLayout>
              </c:layout>
              <c:tx>
                <c:rich>
                  <a:bodyPr/>
                  <a:lstStyle/>
                  <a:p>
                    <a:pPr>
                      <a:defRPr sz="1965" b="1" i="0" u="none" strike="noStrike" baseline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en-US" dirty="0" smtClean="0"/>
                      <a:t>69,5</a:t>
                    </a:r>
                    <a:endParaRPr lang="en-US" dirty="0"/>
                  </a:p>
                </c:rich>
              </c:tx>
              <c:spPr>
                <a:noFill/>
                <a:ln w="25415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DEC-4EB4-A356-478ACCB085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7736058677383761E-2"/>
                  <c:y val="7.1948903063898589E-2"/>
                </c:manualLayout>
              </c:layout>
              <c:tx>
                <c:rich>
                  <a:bodyPr/>
                  <a:lstStyle/>
                  <a:p>
                    <a:pPr>
                      <a:defRPr sz="1965" b="1" i="0" u="none" strike="noStrike" baseline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en-US" dirty="0" smtClean="0"/>
                      <a:t>72,0</a:t>
                    </a:r>
                    <a:endParaRPr lang="en-US" dirty="0"/>
                  </a:p>
                </c:rich>
              </c:tx>
              <c:spPr>
                <a:noFill/>
                <a:ln w="25415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BDEC-4EB4-A356-478ACCB085F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2188255879779709E-3"/>
                  <c:y val="0.24921577110553494"/>
                </c:manualLayout>
              </c:layout>
              <c:tx>
                <c:rich>
                  <a:bodyPr/>
                  <a:lstStyle/>
                  <a:p>
                    <a:pPr>
                      <a:defRPr sz="1965" b="1" i="0" u="none" strike="noStrike" baseline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/>
                      <a:t>69,5</a:t>
                    </a:r>
                  </a:p>
                </c:rich>
              </c:tx>
              <c:spPr>
                <a:noFill/>
                <a:ln w="25415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BDEC-4EB4-A356-478ACCB085F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5415">
                <a:noFill/>
              </a:ln>
            </c:spPr>
            <c:txPr>
              <a:bodyPr/>
              <a:lstStyle/>
              <a:p>
                <a:pPr>
                  <a:defRPr sz="1966" b="1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факт 2018</c:v>
                </c:pt>
                <c:pt idx="1">
                  <c:v>факт 2019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213.9</c:v>
                </c:pt>
                <c:pt idx="1">
                  <c:v>219.7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DEC-4EB4-A356-478ACCB085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9"/>
        <c:shape val="cone"/>
        <c:axId val="193804696"/>
        <c:axId val="143586872"/>
        <c:axId val="0"/>
      </c:bar3DChart>
      <c:catAx>
        <c:axId val="193804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966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3586872"/>
        <c:crosses val="autoZero"/>
        <c:auto val="1"/>
        <c:lblAlgn val="ctr"/>
        <c:lblOffset val="100"/>
        <c:noMultiLvlLbl val="0"/>
      </c:catAx>
      <c:valAx>
        <c:axId val="143586872"/>
        <c:scaling>
          <c:orientation val="minMax"/>
          <c:max val="80"/>
          <c:min val="5"/>
        </c:scaling>
        <c:delete val="0"/>
        <c:axPos val="l"/>
        <c:majorGridlines>
          <c:spPr>
            <a:ln>
              <a:solidFill>
                <a:prstClr val="black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966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93804696"/>
        <c:crosses val="autoZero"/>
        <c:crossBetween val="between"/>
        <c:majorUnit val="6"/>
        <c:minorUnit val="5"/>
      </c:valAx>
      <c:spPr>
        <a:noFill/>
        <a:ln w="2540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69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227977453156491E-2"/>
          <c:y val="4.1325190737890295E-2"/>
          <c:w val="0.90450403920930089"/>
          <c:h val="0.842250682064900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2130707332709181E-3"/>
                  <c:y val="0.434059740192017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787-442C-94B4-7647E9D2B04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5333041872094947E-3"/>
                  <c:y val="0.1927999025255427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114,8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787-442C-94B4-7647E9D2B045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266652093604972E-3"/>
                  <c:y val="0.2203427457434773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787-442C-94B4-7647E9D2B045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4222173645349349E-3"/>
                  <c:y val="0.102659688357756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787-442C-94B4-7647E9D2B045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5425">
                <a:noFill/>
              </a:ln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факт 2018 </c:v>
                </c:pt>
                <c:pt idx="1">
                  <c:v>факт 2019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389.2</c:v>
                </c:pt>
                <c:pt idx="1">
                  <c:v>356.3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787-442C-94B4-7647E9D2B0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143588048"/>
        <c:axId val="143588440"/>
      </c:barChart>
      <c:catAx>
        <c:axId val="14358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3588440"/>
        <c:crosses val="autoZero"/>
        <c:auto val="1"/>
        <c:lblAlgn val="ctr"/>
        <c:lblOffset val="100"/>
        <c:noMultiLvlLbl val="0"/>
      </c:catAx>
      <c:valAx>
        <c:axId val="143588440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143588048"/>
        <c:crosses val="autoZero"/>
        <c:crossBetween val="between"/>
      </c:valAx>
      <c:spPr>
        <a:ln>
          <a:solidFill>
            <a:prstClr val="black"/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63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0.36482</cdr:x>
      <cdr:y>0.11414</cdr:y>
    </cdr:from>
    <cdr:to>
      <cdr:x>0.45001</cdr:x>
      <cdr:y>0.19107</cdr:y>
    </cdr:to>
    <cdr:sp macro="" textlink="">
      <cdr:nvSpPr>
        <cdr:cNvPr id="15" name="Прямоугольник 14"/>
        <cdr:cNvSpPr/>
      </cdr:nvSpPr>
      <cdr:spPr>
        <a:xfrm xmlns:a="http://schemas.openxmlformats.org/drawingml/2006/main">
          <a:off x="3378200" y="558800"/>
          <a:ext cx="788850" cy="3766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978,9</a:t>
          </a:r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0.56232</cdr:x>
      <cdr:y>0.31647</cdr:y>
    </cdr:from>
    <cdr:to>
      <cdr:x>0.64776</cdr:x>
      <cdr:y>0.3934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5207000" y="1549400"/>
          <a:ext cx="791165" cy="3766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725,4</a:t>
          </a:r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0.34836</cdr:x>
      <cdr:y>0.46644</cdr:y>
    </cdr:from>
    <cdr:to>
      <cdr:x>0.38182</cdr:x>
      <cdr:y>0.5</cdr:y>
    </cdr:to>
    <cdr:sp macro="" textlink="">
      <cdr:nvSpPr>
        <cdr:cNvPr id="6" name="Прямая со стрелкой 5"/>
        <cdr:cNvSpPr/>
      </cdr:nvSpPr>
      <cdr:spPr>
        <a:xfrm xmlns:a="http://schemas.openxmlformats.org/drawingml/2006/main" flipH="1">
          <a:off x="3225800" y="2283620"/>
          <a:ext cx="309836" cy="16430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0.54586</cdr:x>
      <cdr:y>0.44099</cdr:y>
    </cdr:from>
    <cdr:to>
      <cdr:x>0.56246</cdr:x>
      <cdr:y>0.49132</cdr:y>
    </cdr:to>
    <cdr:sp macro="" textlink="">
      <cdr:nvSpPr>
        <cdr:cNvPr id="7" name="Прямая со стрелкой 6"/>
        <cdr:cNvSpPr/>
      </cdr:nvSpPr>
      <cdr:spPr>
        <a:xfrm xmlns:a="http://schemas.openxmlformats.org/drawingml/2006/main" flipH="1">
          <a:off x="5054600" y="2159000"/>
          <a:ext cx="153714" cy="24640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0.15087</cdr:x>
      <cdr:y>0.40244</cdr:y>
    </cdr:from>
    <cdr:to>
      <cdr:x>0.23656</cdr:x>
      <cdr:y>0.47937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1397000" y="1970280"/>
          <a:ext cx="793479" cy="3766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560,7</a:t>
          </a:r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0.23316</cdr:x>
      <cdr:y>0.51872</cdr:y>
    </cdr:from>
    <cdr:to>
      <cdr:x>0.25819</cdr:x>
      <cdr:y>0.55227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>
          <a:off x="2159000" y="2463800"/>
          <a:ext cx="231775" cy="1593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0.65284</cdr:x>
      <cdr:y>0.39429</cdr:y>
    </cdr:from>
    <cdr:to>
      <cdr:x>0.66969</cdr:x>
      <cdr:y>0.41106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>
          <a:off x="6045200" y="1930400"/>
          <a:ext cx="156029" cy="8210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0.43888</cdr:x>
      <cdr:y>0.44826</cdr:y>
    </cdr:from>
    <cdr:to>
      <cdr:x>0.46392</cdr:x>
      <cdr:y>0.46529</cdr:y>
    </cdr:to>
    <cdr:sp macro="" textlink="">
      <cdr:nvSpPr>
        <cdr:cNvPr id="12" name="Прямая со стрелкой 11"/>
        <cdr:cNvSpPr/>
      </cdr:nvSpPr>
      <cdr:spPr>
        <a:xfrm xmlns:a="http://schemas.openxmlformats.org/drawingml/2006/main">
          <a:off x="4064000" y="2194607"/>
          <a:ext cx="231868" cy="83377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0.14264</cdr:x>
      <cdr:y>0.54438</cdr:y>
    </cdr:from>
    <cdr:to>
      <cdr:x>0.15909</cdr:x>
      <cdr:y>0.55401</cdr:y>
    </cdr:to>
    <cdr:sp macro="" textlink="">
      <cdr:nvSpPr>
        <cdr:cNvPr id="10" name="Прямая со стрелкой 9"/>
        <cdr:cNvSpPr/>
      </cdr:nvSpPr>
      <cdr:spPr>
        <a:xfrm xmlns:a="http://schemas.openxmlformats.org/drawingml/2006/main" flipH="1">
          <a:off x="1320800" y="2585717"/>
          <a:ext cx="152400" cy="4571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0.38591</cdr:x>
      <cdr:y>0.51837</cdr:y>
    </cdr:from>
    <cdr:to>
      <cdr:x>0.65652</cdr:x>
      <cdr:y>0.66379</cdr:y>
    </cdr:to>
    <cdr:sp macro="" textlink="">
      <cdr:nvSpPr>
        <cdr:cNvPr id="3" name="Прямая со стрелкой 2"/>
        <cdr:cNvSpPr/>
      </cdr:nvSpPr>
      <cdr:spPr>
        <a:xfrm xmlns:a="http://schemas.openxmlformats.org/drawingml/2006/main" flipV="1">
          <a:off x="3321051" y="2665413"/>
          <a:ext cx="2328862" cy="74771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B216B6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0.41745</cdr:x>
      <cdr:y>0.59409</cdr:y>
    </cdr:from>
    <cdr:to>
      <cdr:x>0.61225</cdr:x>
      <cdr:y>0.79422</cdr:y>
    </cdr:to>
    <cdr:sp macro="" textlink="">
      <cdr:nvSpPr>
        <cdr:cNvPr id="2" name="Прямая со стрелкой 2"/>
        <cdr:cNvSpPr/>
      </cdr:nvSpPr>
      <cdr:spPr>
        <a:xfrm xmlns:a="http://schemas.openxmlformats.org/drawingml/2006/main" rot="5400000" flipH="1" flipV="1">
          <a:off x="3974018" y="2329944"/>
          <a:ext cx="913406" cy="1676417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0ACCC5-A97A-4CB3-8156-4D1BE3B7AEA8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6BC5AA7-7A5B-4FCB-A7A4-4BA6F4E97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57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CD16AD-1CB9-46F0-81EA-8DA66DA4AE6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981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50D6BC-8314-4A92-8BBC-18CE19C5580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518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904FF-A45B-47A1-912D-4CAA90039883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866C1-B85B-4B89-88B6-C4CE58DE9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E91C8-F269-44A8-AB05-B749DFB92AF2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D726-98B8-4775-A025-059093B75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A1D1-2B21-4E5A-9621-2257DE613F8F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9AABE-C236-47DA-9197-199CB6EC9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7319C-47D7-4FC8-BB44-F496C7B7201A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652D5-AC70-4107-85DB-BAC7C941F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E94C6-1B0C-4B04-A5B4-F643EA26976C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18B3D-B915-4E26-B7BE-952DD6D44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A353E-A55C-4EA4-AF50-C784E98FB784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122BB-46D8-4AFA-A037-37914A01B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0C962-8533-45BC-B219-B465DEBBE773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D0E02-47E8-44CB-B450-DD30E0D05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ACD1D-7850-4ABD-B9D4-A68F4918B886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B43B5-4756-44BB-BCD7-1D4135C3F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199DA-B720-482C-B2AE-4172B5ACB011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E6C7-BB20-4C00-B102-00D1DFB80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4E618-FC36-4E48-9BEC-CF6AA356C668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BCB1B-C81A-4268-981E-C694DCAD5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B1170-BC5C-4B6D-B8C8-B1E891C8E461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FB33F-F7F6-40CB-ADD4-D09A015EF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4CC2FE-756F-4D83-A95E-6594B489968F}" type="datetimeFigureOut">
              <a:rPr lang="ru-RU"/>
              <a:pPr>
                <a:defRPr/>
              </a:pPr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33143D-7294-4B32-B866-8E84E18DA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_____Microsoft_Excel_97-20031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610600" cy="388620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Отчет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 исполнении бюджета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Чертковского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района </a:t>
            </a:r>
            <a:b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 месяцев 2019 года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0" y="1219200"/>
            <a:ext cx="9144000" cy="563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  <a:latin typeface="Constantia" pitchFamily="18" charset="0"/>
                <a:cs typeface="Arial" charset="0"/>
              </a:rPr>
              <a:t>Структура расходов бюджета Чертковского района </a:t>
            </a:r>
            <a:r>
              <a:rPr lang="ru-RU" sz="2800" b="1" dirty="0" smtClean="0">
                <a:solidFill>
                  <a:srgbClr val="FFFFFF"/>
                </a:solidFill>
                <a:latin typeface="Arial" charset="0"/>
                <a:cs typeface="Arial" charset="0"/>
              </a:rPr>
              <a:t>за </a:t>
            </a:r>
            <a:r>
              <a:rPr lang="ru-RU" sz="2800" b="1" smtClean="0">
                <a:solidFill>
                  <a:srgbClr val="FFFFFF"/>
                </a:solidFill>
                <a:latin typeface="Arial" charset="0"/>
                <a:cs typeface="Arial" charset="0"/>
              </a:rPr>
              <a:t>9 месяцев </a:t>
            </a:r>
            <a:r>
              <a:rPr lang="ru-RU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2019 года</a:t>
            </a:r>
            <a:r>
              <a:rPr lang="ru-RU" sz="2800" b="1" dirty="0">
                <a:solidFill>
                  <a:srgbClr val="FFFFFF"/>
                </a:solidFill>
                <a:latin typeface="Constantia" pitchFamily="18" charset="0"/>
                <a:cs typeface="Arial" charset="0"/>
              </a:rPr>
              <a:t> в разрезе главных распорядителей бюджетных средств</a:t>
            </a:r>
          </a:p>
        </p:txBody>
      </p:sp>
      <p:graphicFrame>
        <p:nvGraphicFramePr>
          <p:cNvPr id="12357" name="Group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161148"/>
              </p:ext>
            </p:extLst>
          </p:nvPr>
        </p:nvGraphicFramePr>
        <p:xfrm>
          <a:off x="457200" y="1295400"/>
          <a:ext cx="8382000" cy="4701541"/>
        </p:xfrm>
        <a:graphic>
          <a:graphicData uri="http://schemas.openxmlformats.org/drawingml/2006/table">
            <a:tbl>
              <a:tblPr/>
              <a:tblGrid>
                <a:gridCol w="4648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302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2019 (тыс. руб.)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01.10.2019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Собрание депутатов Чертковского района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901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1 216,0 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726,0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59,7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Администрация Чертковского района Ростовской области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902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610 537,2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224 098,9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36,7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Финансовый отдел Администрации Чертковского района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904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10 212,5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7 133,1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69,8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культуры Администрации Чертковского района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906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68 281,2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41 204,7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65,7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образования Администрации Чертковского района Ростовской области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907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496 944,1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342 164,8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68,9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302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социальной защиты населения Администрации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Чертковского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района Ростовской области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913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286 816,5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214 554,4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74,8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1 474 007,5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829 881,9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56,3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Основные параметры бюджета Чертковского района за отчетный период 2017-2019 годов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5413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290465"/>
              </p:ext>
            </p:extLst>
          </p:nvPr>
        </p:nvGraphicFramePr>
        <p:xfrm>
          <a:off x="304800" y="1752600"/>
          <a:ext cx="8607425" cy="4645028"/>
        </p:xfrm>
        <a:graphic>
          <a:graphicData uri="http://schemas.openxmlformats.org/drawingml/2006/table">
            <a:tbl>
              <a:tblPr/>
              <a:tblGrid>
                <a:gridCol w="5048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065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I.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 Доходы, 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701,4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Налоговые и неналоговые доходы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Безвозмездные поступления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II. 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Расходы, 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719,0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829,9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III.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 Дефицит (-), профицит (+)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+59,5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+392,3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+24,3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IV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. Источники финансирования дефицита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-392,3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-24,3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Подзаголовок 2"/>
          <p:cNvSpPr txBox="1">
            <a:spLocks/>
          </p:cNvSpPr>
          <p:nvPr/>
        </p:nvSpPr>
        <p:spPr>
          <a:xfrm>
            <a:off x="7086600" y="1447800"/>
            <a:ext cx="1857375" cy="3571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  <a:cs typeface="+mn-cs"/>
              </a:rPr>
              <a:t>млн.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0" y="1676400"/>
            <a:ext cx="9144000" cy="518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7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00125"/>
          </a:xfrm>
        </p:spPr>
        <p:txBody>
          <a:bodyPr/>
          <a:lstStyle/>
          <a:p>
            <a:pPr eaLnBrk="1" hangingPunct="1"/>
            <a:endParaRPr lang="ru-RU" altLang="ru-RU" sz="3200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638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071688"/>
            <a:ext cx="1857375" cy="3571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smtClean="0">
                <a:solidFill>
                  <a:schemeClr val="bg1"/>
                </a:solidFill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809553"/>
              </p:ext>
            </p:extLst>
          </p:nvPr>
        </p:nvGraphicFramePr>
        <p:xfrm>
          <a:off x="50800" y="2108200"/>
          <a:ext cx="9259888" cy="474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Black" pitchFamily="34" charset="0"/>
              </a:rPr>
              <a:t>Безвозмездные</a:t>
            </a:r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 поступления из бюджетов других уровней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1628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dirty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Динамика поступлений налога на доходы физических лиц в части районного бюджета за отчетный период 201</a:t>
            </a:r>
            <a:r>
              <a:rPr lang="ru-RU" sz="2800" dirty="0">
                <a:solidFill>
                  <a:srgbClr val="FFC000"/>
                </a:solidFill>
                <a:latin typeface="Arial" charset="0"/>
                <a:cs typeface="Arial" charset="0"/>
              </a:rPr>
              <a:t>7</a:t>
            </a:r>
            <a:r>
              <a:rPr lang="ru-RU" sz="2800" dirty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-201</a:t>
            </a:r>
            <a:r>
              <a:rPr lang="ru-RU" sz="2800" dirty="0">
                <a:solidFill>
                  <a:srgbClr val="FFC000"/>
                </a:solidFill>
                <a:latin typeface="Arial" charset="0"/>
                <a:cs typeface="Arial" charset="0"/>
              </a:rPr>
              <a:t>9</a:t>
            </a:r>
            <a:r>
              <a:rPr lang="ru-RU" sz="2800" dirty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 годов</a:t>
            </a:r>
            <a:endParaRPr lang="ru-RU" sz="2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219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1628775"/>
            <a:ext cx="9144000" cy="5229225"/>
          </a:xfrm>
          <a:prstGeom prst="roundRect">
            <a:avLst/>
          </a:prstGeom>
          <a:solidFill>
            <a:srgbClr val="B937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3" name="Подзаголовок 2"/>
          <p:cNvSpPr txBox="1">
            <a:spLocks/>
          </p:cNvSpPr>
          <p:nvPr/>
        </p:nvSpPr>
        <p:spPr bwMode="auto">
          <a:xfrm>
            <a:off x="428625" y="1285875"/>
            <a:ext cx="168116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000">
                <a:solidFill>
                  <a:schemeClr val="bg1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2025116"/>
              </p:ext>
            </p:extLst>
          </p:nvPr>
        </p:nvGraphicFramePr>
        <p:xfrm>
          <a:off x="50800" y="1422400"/>
          <a:ext cx="9234488" cy="5103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1143000"/>
            <a:ext cx="9144000" cy="571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85750"/>
            <a:ext cx="9144000" cy="1071563"/>
          </a:xfrm>
          <a:prstGeom prst="rect">
            <a:avLst/>
          </a:prstGeom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929454" y="1071546"/>
            <a:ext cx="1714480" cy="357190"/>
          </a:xfrm>
          <a:prstGeom prst="rect">
            <a:avLst/>
          </a:prstGeom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j-lt"/>
                <a:ea typeface="+mj-ea"/>
                <a:cs typeface="+mj-cs"/>
              </a:rPr>
              <a:t>млн. рублей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0715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Расходы бюджета Чертковского района </a:t>
            </a:r>
            <a:r>
              <a:rPr lang="ru-RU" sz="2400" b="1" dirty="0">
                <a:solidFill>
                  <a:srgbClr val="FFC000"/>
                </a:solidFill>
                <a:latin typeface="Arial" charset="0"/>
                <a:cs typeface="Arial" charset="0"/>
              </a:rPr>
              <a:t>исполнены </a:t>
            </a:r>
            <a:r>
              <a:rPr lang="ru-RU" sz="2400" b="1" dirty="0" smtClean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за 9 месяцев</a:t>
            </a:r>
            <a:r>
              <a:rPr lang="ru-RU" sz="24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 dirty="0">
                <a:solidFill>
                  <a:srgbClr val="FFC000"/>
                </a:solidFill>
                <a:latin typeface="Arial" charset="0"/>
                <a:cs typeface="Arial" charset="0"/>
              </a:rPr>
              <a:t>2019 года</a:t>
            </a:r>
            <a: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 </a:t>
            </a:r>
            <a:b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</a:br>
            <a:r>
              <a:rPr lang="ru-RU" sz="2400" b="1" dirty="0" smtClean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829,9</a:t>
            </a:r>
            <a:r>
              <a:rPr lang="ru-RU" sz="2400" b="1" dirty="0" smtClean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млн</a:t>
            </a:r>
            <a:r>
              <a:rPr lang="ru-RU" sz="24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. рублей, в том числе:</a:t>
            </a:r>
          </a:p>
        </p:txBody>
      </p:sp>
      <p:graphicFrame>
        <p:nvGraphicFramePr>
          <p:cNvPr id="10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939170"/>
              </p:ext>
            </p:extLst>
          </p:nvPr>
        </p:nvGraphicFramePr>
        <p:xfrm>
          <a:off x="223043" y="1143000"/>
          <a:ext cx="8697913" cy="557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3" name="Лист" r:id="rId4" imgW="9248812" imgH="5419710" progId="Excel.Sheet.8">
                  <p:embed/>
                </p:oleObj>
              </mc:Choice>
              <mc:Fallback>
                <p:oleObj name="Лист" r:id="rId4" imgW="9248812" imgH="541971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043" y="1143000"/>
                        <a:ext cx="8697913" cy="55705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1714500"/>
            <a:ext cx="9144000" cy="4914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42875"/>
            <a:ext cx="9144000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Расходы бюджета Чертковского района </a:t>
            </a:r>
            <a:r>
              <a:rPr lang="ru-RU" sz="3000" b="1" dirty="0" smtClean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за 9 месяцев</a:t>
            </a:r>
            <a:r>
              <a:rPr lang="ru-RU" sz="30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 </a:t>
            </a:r>
            <a:r>
              <a:rPr lang="ru-RU" sz="3000" b="1" dirty="0">
                <a:solidFill>
                  <a:srgbClr val="FFC000"/>
                </a:solidFill>
                <a:latin typeface="Arial" charset="0"/>
                <a:cs typeface="Arial" charset="0"/>
              </a:rPr>
              <a:t>2019</a:t>
            </a:r>
            <a: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 год</a:t>
            </a:r>
            <a:r>
              <a:rPr lang="ru-RU" sz="3000" b="1" dirty="0">
                <a:solidFill>
                  <a:srgbClr val="FFC000"/>
                </a:solidFill>
                <a:latin typeface="Arial" charset="0"/>
                <a:cs typeface="Arial" charset="0"/>
              </a:rPr>
              <a:t>а</a:t>
            </a:r>
            <a: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/>
            </a:r>
            <a:b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</a:b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на </a:t>
            </a:r>
            <a:r>
              <a:rPr lang="ru-RU" sz="2800" b="1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образование </a:t>
            </a:r>
            <a:r>
              <a:rPr lang="ru-RU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356,3</a:t>
            </a:r>
            <a:r>
              <a:rPr lang="ru-RU" sz="2800" b="1" smtClean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млн. рублей, в том числе:</a:t>
            </a:r>
          </a:p>
        </p:txBody>
      </p:sp>
      <p:graphicFrame>
        <p:nvGraphicFramePr>
          <p:cNvPr id="7200" name="Objec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6709568"/>
              </p:ext>
            </p:extLst>
          </p:nvPr>
        </p:nvGraphicFramePr>
        <p:xfrm>
          <a:off x="195263" y="1881188"/>
          <a:ext cx="8723312" cy="439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6" name="Лист" r:id="rId4" imgW="8725024" imgH="4391010" progId="Excel.Sheet.8">
                  <p:embed/>
                </p:oleObj>
              </mc:Choice>
              <mc:Fallback>
                <p:oleObj name="Лист" r:id="rId4" imgW="8725024" imgH="4391010" progId="Excel.Sheet.8">
                  <p:embed/>
                  <p:pic>
                    <p:nvPicPr>
                      <p:cNvPr id="0" name="Picture 32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1881188"/>
                        <a:ext cx="8723312" cy="439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0" y="1357313"/>
            <a:ext cx="9144000" cy="5214937"/>
          </a:xfrm>
          <a:prstGeom prst="roundRect">
            <a:avLst/>
          </a:prstGeom>
          <a:solidFill>
            <a:srgbClr val="8056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357313"/>
            <a:ext cx="1643063" cy="28575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smtClean="0">
                <a:solidFill>
                  <a:schemeClr val="bg1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9155933"/>
              </p:ext>
            </p:extLst>
          </p:nvPr>
        </p:nvGraphicFramePr>
        <p:xfrm>
          <a:off x="284163" y="1357313"/>
          <a:ext cx="8501466" cy="5119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V="1">
            <a:off x="2959100" y="3898900"/>
            <a:ext cx="1143000" cy="501650"/>
          </a:xfrm>
          <a:prstGeom prst="straightConnector1">
            <a:avLst/>
          </a:prstGeom>
          <a:ln>
            <a:solidFill>
              <a:srgbClr val="5D22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8" name="Подзаголовок 2"/>
          <p:cNvSpPr txBox="1">
            <a:spLocks/>
          </p:cNvSpPr>
          <p:nvPr/>
        </p:nvSpPr>
        <p:spPr bwMode="auto">
          <a:xfrm rot="-1255684">
            <a:off x="2992438" y="3783013"/>
            <a:ext cx="9159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215%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  <a:cs typeface="Arial" charset="0"/>
              </a:rPr>
              <a:t>Динамика расходов бюджета Чертковского района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за 9 месяцев 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  <a:cs typeface="Arial" charset="0"/>
              </a:rPr>
              <a:t>2018-2019 годов</a:t>
            </a:r>
            <a:r>
              <a:rPr lang="ru-RU" sz="2800" b="1" dirty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cs typeface="Arial" charset="0"/>
              </a:rPr>
              <a:t>на культуру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0" y="1285875"/>
            <a:ext cx="9144000" cy="5572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357313"/>
            <a:ext cx="1895475" cy="3429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rgbClr val="002060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1802067"/>
              </p:ext>
            </p:extLst>
          </p:nvPr>
        </p:nvGraphicFramePr>
        <p:xfrm>
          <a:off x="293688" y="1692275"/>
          <a:ext cx="8605837" cy="5141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581" name="Подзаголовок 2"/>
          <p:cNvSpPr txBox="1">
            <a:spLocks/>
          </p:cNvSpPr>
          <p:nvPr/>
        </p:nvSpPr>
        <p:spPr bwMode="auto">
          <a:xfrm rot="-1761800">
            <a:off x="3167063" y="4186238"/>
            <a:ext cx="8953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alt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Динамика расходов бюджета Чертковского района</a:t>
            </a:r>
            <a:r>
              <a:rPr lang="ru-RU" sz="2800" b="1" dirty="0">
                <a:solidFill>
                  <a:srgbClr val="FFC0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 на социальную политику </a:t>
            </a:r>
            <a:r>
              <a:rPr lang="ru-RU" sz="28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за 9 месяцев 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201</a:t>
            </a:r>
            <a:r>
              <a:rPr lang="ru-RU" sz="2800" b="1" dirty="0">
                <a:solidFill>
                  <a:srgbClr val="FFC000"/>
                </a:solidFill>
                <a:latin typeface="Arial" charset="0"/>
                <a:cs typeface="Arial" charset="0"/>
              </a:rPr>
              <a:t>8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 – 201</a:t>
            </a:r>
            <a:r>
              <a:rPr lang="ru-RU" sz="2800" b="1" dirty="0">
                <a:solidFill>
                  <a:srgbClr val="FFC000"/>
                </a:solidFill>
                <a:latin typeface="Arial" charset="0"/>
                <a:cs typeface="Arial" charset="0"/>
              </a:rPr>
              <a:t>9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 года</a:t>
            </a:r>
            <a:endParaRPr lang="ru-RU" sz="28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sz="2800" b="1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24583" name="Подзаголовок 2"/>
          <p:cNvSpPr txBox="1">
            <a:spLocks/>
          </p:cNvSpPr>
          <p:nvPr/>
        </p:nvSpPr>
        <p:spPr bwMode="auto">
          <a:xfrm rot="-1535721">
            <a:off x="3992563" y="4494213"/>
            <a:ext cx="8953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103%</a:t>
            </a:r>
            <a:endParaRPr lang="ru-RU" alt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0" y="1295400"/>
            <a:ext cx="9144000" cy="5286375"/>
          </a:xfrm>
          <a:prstGeom prst="round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1895475" cy="3571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bg1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161332"/>
              </p:ext>
            </p:extLst>
          </p:nvPr>
        </p:nvGraphicFramePr>
        <p:xfrm>
          <a:off x="293688" y="1708150"/>
          <a:ext cx="8605837" cy="456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5" name="Подзаголовок 2"/>
          <p:cNvSpPr txBox="1">
            <a:spLocks/>
          </p:cNvSpPr>
          <p:nvPr/>
        </p:nvSpPr>
        <p:spPr bwMode="auto">
          <a:xfrm rot="-1695255">
            <a:off x="4195762" y="4576427"/>
            <a:ext cx="7524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17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130,0%</a:t>
            </a:r>
            <a:endParaRPr lang="ru-RU" alt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9144000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Динамика расходов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 бюджета Чертковского района </a:t>
            </a:r>
            <a:r>
              <a:rPr lang="ru-RU" sz="3200" b="1" dirty="0" smtClean="0">
                <a:solidFill>
                  <a:srgbClr val="FFFF00"/>
                </a:solidFill>
                <a:cs typeface="Arial" charset="0"/>
              </a:rPr>
              <a:t>за 9 месяцев</a:t>
            </a:r>
            <a:r>
              <a:rPr lang="ru-RU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в 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201</a:t>
            </a:r>
            <a:r>
              <a:rPr lang="ru-RU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8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 – 201</a:t>
            </a:r>
            <a:r>
              <a:rPr lang="ru-RU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9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 годах</a:t>
            </a:r>
            <a:r>
              <a:rPr lang="ru-RU" sz="2800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</a:b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на</a:t>
            </a:r>
            <a:r>
              <a:rPr lang="ru-RU" sz="2800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образование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308</Words>
  <Application>Microsoft Office PowerPoint</Application>
  <PresentationFormat>Экран (4:3)</PresentationFormat>
  <Paragraphs>109</Paragraphs>
  <Slides>10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Arial Black</vt:lpstr>
      <vt:lpstr>Calibri</vt:lpstr>
      <vt:lpstr>Constantia</vt:lpstr>
      <vt:lpstr>Times New Roman</vt:lpstr>
      <vt:lpstr>Wingdings 2</vt:lpstr>
      <vt:lpstr>Тема Office</vt:lpstr>
      <vt:lpstr>Лист Microsoft Excel 97-2003</vt:lpstr>
      <vt:lpstr>Лист</vt:lpstr>
      <vt:lpstr>Отчет об исполнении бюджета Чертковского района  за 9 месяцев 2019 года </vt:lpstr>
      <vt:lpstr>Основные параметры бюджета Чертковского района за отчетный период 2017-2019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Чертковского района  за 2012 год</dc:title>
  <dc:creator>Svistunov</dc:creator>
  <cp:lastModifiedBy>Kolesnikov</cp:lastModifiedBy>
  <cp:revision>213</cp:revision>
  <dcterms:created xsi:type="dcterms:W3CDTF">2013-05-15T04:04:10Z</dcterms:created>
  <dcterms:modified xsi:type="dcterms:W3CDTF">2020-02-18T13:08:16Z</dcterms:modified>
</cp:coreProperties>
</file>