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xls" ContentType="application/vnd.ms-excel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notesSlides/notesSlide1.xml" ContentType="application/vnd.openxmlformats-officedocument.presentationml.notesSlide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4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drawings/drawing2.xml" ContentType="application/vnd.openxmlformats-officedocument.drawingml.chartshapes+xml"/>
  <Override PartName="/ppt/charts/chart5.xml" ContentType="application/vnd.openxmlformats-officedocument.drawingml.chart+xml"/>
  <Override PartName="/ppt/drawings/drawing3.xml" ContentType="application/vnd.openxmlformats-officedocument.drawingml.chartshapes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68" r:id="rId2"/>
    <p:sldId id="257" r:id="rId3"/>
    <p:sldId id="261" r:id="rId4"/>
    <p:sldId id="260" r:id="rId5"/>
    <p:sldId id="262" r:id="rId6"/>
    <p:sldId id="263" r:id="rId7"/>
    <p:sldId id="264" r:id="rId8"/>
    <p:sldId id="265" r:id="rId9"/>
    <p:sldId id="266" r:id="rId10"/>
    <p:sldId id="267" r:id="rId1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651" autoAdjust="0"/>
    <p:restoredTop sz="95627" autoAdjust="0"/>
  </p:normalViewPr>
  <p:slideViewPr>
    <p:cSldViewPr>
      <p:cViewPr varScale="1">
        <p:scale>
          <a:sx n="108" d="100"/>
          <a:sy n="108" d="100"/>
        </p:scale>
        <p:origin x="882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_____Microsoft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2.xlsx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3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4.xlsx"/><Relationship Id="rId2" Type="http://schemas.microsoft.com/office/2011/relationships/chartColorStyle" Target="colors2.xml"/><Relationship Id="rId1" Type="http://schemas.microsoft.com/office/2011/relationships/chartStyle" Target="style2.xml"/><Relationship Id="rId4" Type="http://schemas.openxmlformats.org/officeDocument/2006/relationships/chartUserShapes" Target="../drawings/drawing2.xml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3.xml"/><Relationship Id="rId1" Type="http://schemas.openxmlformats.org/officeDocument/2006/relationships/package" Target="../embeddings/_____Microsoft_Excel5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8.774854453391627E-2"/>
          <c:y val="4.2629672579308081E-2"/>
          <c:w val="0.61855956383261057"/>
          <c:h val="0.84425949235959052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Дотация</c:v>
                </c:pt>
              </c:strCache>
            </c:strRef>
          </c:tx>
          <c:spPr>
            <a:solidFill>
              <a:srgbClr val="B216B6"/>
            </a:solidFill>
          </c:spPr>
          <c:invertIfNegative val="0"/>
          <c:dLbls>
            <c:spPr>
              <a:noFill/>
              <a:ln w="26312">
                <a:noFill/>
              </a:ln>
            </c:spPr>
            <c:txPr>
              <a:bodyPr/>
              <a:lstStyle/>
              <a:p>
                <a:pPr>
                  <a:defRPr b="1">
                    <a:solidFill>
                      <a:schemeClr val="bg1"/>
                    </a:solidFill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Лист1!$A$2:$A$4</c:f>
              <c:strCache>
                <c:ptCount val="3"/>
                <c:pt idx="0">
                  <c:v>2018 год</c:v>
                </c:pt>
                <c:pt idx="1">
                  <c:v>2019 год</c:v>
                </c:pt>
                <c:pt idx="2">
                  <c:v>2020 год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35.700000000000003</c:v>
                </c:pt>
                <c:pt idx="1">
                  <c:v>37.4</c:v>
                </c:pt>
                <c:pt idx="2">
                  <c:v>37.799999999999997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E002-4052-940D-CF5AAA53C5C2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Субвенция</c:v>
                </c:pt>
              </c:strCache>
            </c:strRef>
          </c:tx>
          <c:spPr>
            <a:solidFill>
              <a:schemeClr val="accent4">
                <a:lumMod val="50000"/>
              </a:schemeClr>
            </a:solidFill>
          </c:spPr>
          <c:invertIfNegative val="0"/>
          <c:dLbls>
            <c:spPr>
              <a:noFill/>
              <a:ln w="26312">
                <a:noFill/>
              </a:ln>
            </c:spPr>
            <c:txPr>
              <a:bodyPr/>
              <a:lstStyle/>
              <a:p>
                <a:pPr>
                  <a:defRPr b="1">
                    <a:solidFill>
                      <a:schemeClr val="bg1"/>
                    </a:solidFill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Лист1!$A$2:$A$4</c:f>
              <c:strCache>
                <c:ptCount val="3"/>
                <c:pt idx="0">
                  <c:v>2018 год</c:v>
                </c:pt>
                <c:pt idx="1">
                  <c:v>2019 год</c:v>
                </c:pt>
                <c:pt idx="2">
                  <c:v>2020 год</c:v>
                </c:pt>
              </c:strCache>
            </c:strRef>
          </c:cat>
          <c:val>
            <c:numRef>
              <c:f>Лист1!$C$2:$C$4</c:f>
              <c:numCache>
                <c:formatCode>General</c:formatCode>
                <c:ptCount val="3"/>
                <c:pt idx="0">
                  <c:v>154.30000000000001</c:v>
                </c:pt>
                <c:pt idx="1">
                  <c:v>177.8</c:v>
                </c:pt>
                <c:pt idx="2">
                  <c:v>165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E002-4052-940D-CF5AAA53C5C2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Субсидии</c:v>
                </c:pt>
              </c:strCache>
            </c:strRef>
          </c:tx>
          <c:spPr>
            <a:solidFill>
              <a:srgbClr val="FFFF00"/>
            </a:solidFill>
          </c:spPr>
          <c:invertIfNegative val="0"/>
          <c:dLbls>
            <c:dLbl>
              <c:idx val="0"/>
              <c:layout>
                <c:manualLayout>
                  <c:x val="-7.7247191011235963E-2"/>
                  <c:y val="0.10066409237846002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2-E002-4052-940D-CF5AAA53C5C2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-0.10414746492382508"/>
                  <c:y val="5.3646660612695622E-2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3-E002-4052-940D-CF5AAA53C5C2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-8.2865168539325865E-2"/>
                  <c:y val="6.1516945342392236E-2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4-E002-4052-940D-CF5AAA53C5C2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 w="26312">
                <a:noFill/>
              </a:ln>
            </c:spPr>
            <c:txPr>
              <a:bodyPr/>
              <a:lstStyle/>
              <a:p>
                <a:pPr>
                  <a:defRPr b="1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Лист1!$A$2:$A$4</c:f>
              <c:strCache>
                <c:ptCount val="3"/>
                <c:pt idx="0">
                  <c:v>2018 год</c:v>
                </c:pt>
                <c:pt idx="1">
                  <c:v>2019 год</c:v>
                </c:pt>
                <c:pt idx="2">
                  <c:v>2020 год</c:v>
                </c:pt>
              </c:strCache>
            </c:strRef>
          </c:cat>
          <c:val>
            <c:numRef>
              <c:f>Лист1!$D$2:$D$4</c:f>
              <c:numCache>
                <c:formatCode>General</c:formatCode>
                <c:ptCount val="3"/>
                <c:pt idx="0">
                  <c:v>12.9</c:v>
                </c:pt>
                <c:pt idx="1">
                  <c:v>16.8</c:v>
                </c:pt>
                <c:pt idx="2">
                  <c:v>2.4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5-E002-4052-940D-CF5AAA53C5C2}"/>
            </c:ext>
          </c:extLst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Иные межбюджетные трансферты</c:v>
                </c:pt>
              </c:strCache>
            </c:strRef>
          </c:tx>
          <c:spPr>
            <a:solidFill>
              <a:srgbClr val="FF0000"/>
            </a:solidFill>
          </c:spPr>
          <c:invertIfNegative val="0"/>
          <c:dLbls>
            <c:dLbl>
              <c:idx val="0"/>
              <c:layout>
                <c:manualLayout>
                  <c:x val="6.7415730337078747E-2"/>
                  <c:y val="7.270184449555446E-2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6-E002-4052-940D-CF5AAA53C5C2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8.0649163938777274E-2"/>
                  <c:y val="2.472303063209217E-2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7-E002-4052-940D-CF5AAA53C5C2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7.7887065380872339E-2"/>
                  <c:y val="2.3906406152400434E-2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8-E002-4052-940D-CF5AAA53C5C2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4.8611111111111133E-2"/>
                  <c:y val="6.4776891989269211E-2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9-E002-4052-940D-CF5AAA53C5C2}"/>
                </c:ext>
                <c:ext xmlns:c15="http://schemas.microsoft.com/office/drawing/2012/chart" uri="{CE6537A1-D6FC-4f65-9D91-7224C49458BB}"/>
              </c:extLst>
            </c:dLbl>
            <c:spPr>
              <a:noFill/>
              <a:ln w="26312">
                <a:noFill/>
              </a:ln>
            </c:spPr>
            <c:txPr>
              <a:bodyPr/>
              <a:lstStyle/>
              <a:p>
                <a:pPr>
                  <a:defRPr b="1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Лист1!$A$2:$A$4</c:f>
              <c:strCache>
                <c:ptCount val="3"/>
                <c:pt idx="0">
                  <c:v>2018 год</c:v>
                </c:pt>
                <c:pt idx="1">
                  <c:v>2019 год</c:v>
                </c:pt>
                <c:pt idx="2">
                  <c:v>2020 год</c:v>
                </c:pt>
              </c:strCache>
            </c:strRef>
          </c:cat>
          <c:val>
            <c:numRef>
              <c:f>Лист1!$E$2:$E$4</c:f>
              <c:numCache>
                <c:formatCode>General</c:formatCode>
                <c:ptCount val="3"/>
                <c:pt idx="0">
                  <c:v>1.3</c:v>
                </c:pt>
                <c:pt idx="1">
                  <c:v>1.6</c:v>
                </c:pt>
                <c:pt idx="2">
                  <c:v>1.8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A-E002-4052-940D-CF5AAA53C5C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80412064"/>
        <c:axId val="214497640"/>
      </c:barChart>
      <c:catAx>
        <c:axId val="8041206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b="1">
                <a:solidFill>
                  <a:schemeClr val="tx1"/>
                </a:solidFill>
              </a:defRPr>
            </a:pPr>
            <a:endParaRPr lang="ru-RU"/>
          </a:p>
        </c:txPr>
        <c:crossAx val="214497640"/>
        <c:crosses val="autoZero"/>
        <c:auto val="1"/>
        <c:lblAlgn val="ctr"/>
        <c:lblOffset val="100"/>
        <c:noMultiLvlLbl val="0"/>
      </c:catAx>
      <c:valAx>
        <c:axId val="214497640"/>
        <c:scaling>
          <c:orientation val="minMax"/>
        </c:scaling>
        <c:delete val="0"/>
        <c:axPos val="l"/>
        <c:majorGridlines>
          <c:spPr>
            <a:ln>
              <a:solidFill>
                <a:prstClr val="black"/>
              </a:solidFill>
            </a:ln>
          </c:spPr>
        </c:majorGridlines>
        <c:numFmt formatCode="General" sourceLinked="1"/>
        <c:majorTickMark val="out"/>
        <c:minorTickMark val="none"/>
        <c:tickLblPos val="nextTo"/>
        <c:spPr>
          <a:noFill/>
          <a:ln w="39309" cap="flat" cmpd="sng" algn="ctr">
            <a:solidFill>
              <a:schemeClr val="accent3"/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c:spPr>
        <c:txPr>
          <a:bodyPr rot="0" vert="horz" anchor="b"/>
          <a:lstStyle/>
          <a:p>
            <a:pPr>
              <a:defRPr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80412064"/>
        <c:crosses val="autoZero"/>
        <c:crossBetween val="between"/>
      </c:valAx>
      <c:spPr>
        <a:ln>
          <a:solidFill>
            <a:prstClr val="black"/>
          </a:solidFill>
        </a:ln>
      </c:spPr>
    </c:plotArea>
    <c:legend>
      <c:legendPos val="r"/>
      <c:layout>
        <c:manualLayout>
          <c:xMode val="edge"/>
          <c:yMode val="edge"/>
          <c:x val="0.70517051705170519"/>
          <c:y val="0.22453222453222454"/>
          <c:w val="0.29482948294829481"/>
          <c:h val="0.54885654885654889"/>
        </c:manualLayout>
      </c:layout>
      <c:overlay val="0"/>
      <c:txPr>
        <a:bodyPr/>
        <a:lstStyle/>
        <a:p>
          <a:pPr>
            <a:defRPr b="0">
              <a:solidFill>
                <a:schemeClr val="tx1"/>
              </a:solidFill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854"/>
      </a:pPr>
      <a:endParaRPr lang="ru-RU"/>
    </a:p>
  </c:txPr>
  <c:externalData r:id="rId1">
    <c:autoUpdate val="0"/>
  </c:externalData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НДФЛ</c:v>
                </c:pt>
              </c:strCache>
            </c:strRef>
          </c:tx>
          <c:invertIfNegative val="0"/>
          <c:dLbls>
            <c:spPr>
              <a:noFill/>
              <a:ln w="25470">
                <a:noFill/>
              </a:ln>
            </c:spPr>
            <c:txPr>
              <a:bodyPr/>
              <a:lstStyle/>
              <a:p>
                <a:pPr>
                  <a:defRPr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Лист1!$A$2:$A$4</c:f>
              <c:strCache>
                <c:ptCount val="3"/>
                <c:pt idx="0">
                  <c:v>факт 2018</c:v>
                </c:pt>
                <c:pt idx="1">
                  <c:v>факт 2019</c:v>
                </c:pt>
                <c:pt idx="2">
                  <c:v>факт 2020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22</c:v>
                </c:pt>
                <c:pt idx="1">
                  <c:v>21.4</c:v>
                </c:pt>
                <c:pt idx="2">
                  <c:v>25.2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DC79-4FD8-B914-E359BBB583F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215042288"/>
        <c:axId val="215165264"/>
        <c:axId val="0"/>
      </c:bar3DChart>
      <c:catAx>
        <c:axId val="21504228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b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215165264"/>
        <c:crosses val="autoZero"/>
        <c:auto val="1"/>
        <c:lblAlgn val="ctr"/>
        <c:lblOffset val="100"/>
        <c:noMultiLvlLbl val="0"/>
      </c:catAx>
      <c:valAx>
        <c:axId val="215165264"/>
        <c:scaling>
          <c:orientation val="minMax"/>
          <c:max val="25"/>
          <c:min val="0"/>
        </c:scaling>
        <c:delete val="0"/>
        <c:axPos val="l"/>
        <c:majorGridlines>
          <c:spPr>
            <a:ln>
              <a:solidFill>
                <a:schemeClr val="bg1"/>
              </a:solidFill>
            </a:ln>
          </c:spPr>
        </c:majorGridlines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2006" b="1">
                <a:solidFill>
                  <a:schemeClr val="tx1"/>
                </a:solidFill>
              </a:defRPr>
            </a:pPr>
            <a:endParaRPr lang="ru-RU"/>
          </a:p>
        </c:txPr>
        <c:crossAx val="215042288"/>
        <c:crosses val="autoZero"/>
        <c:crossBetween val="between"/>
        <c:majorUnit val="3"/>
        <c:minorUnit val="3"/>
      </c:valAx>
      <c:spPr>
        <a:noFill/>
        <a:ln w="25470">
          <a:noFill/>
        </a:ln>
      </c:spPr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805"/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5.6976948533607213E-2"/>
          <c:y val="0.11338159342985353"/>
          <c:w val="0.94096599338126208"/>
          <c:h val="0.7137862245312119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Факт 2019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-1.1594202898550725E-2"/>
                  <c:y val="0.14516129032258066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0-DE0F-4B5C-B608-AB33FF40438A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400" b="1" i="0" u="none" strike="noStrike" kern="1200" baseline="0">
                    <a:solidFill>
                      <a:schemeClr val="tx1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Лист1!$B$2</c:f>
              <c:numCache>
                <c:formatCode>General</c:formatCode>
                <c:ptCount val="1"/>
                <c:pt idx="0">
                  <c:v>7.1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DE0F-4B5C-B608-AB33FF40438A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Факт 2020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-1.5942028985507246E-2"/>
                  <c:y val="0.2123655913978494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2-DE0F-4B5C-B608-AB33FF40438A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400" b="1" i="0" u="none" strike="noStrike" kern="1200" baseline="0">
                    <a:solidFill>
                      <a:schemeClr val="tx1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Лист1!$C$2</c:f>
              <c:numCache>
                <c:formatCode>General</c:formatCode>
                <c:ptCount val="1"/>
                <c:pt idx="0">
                  <c:v>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DE0F-4B5C-B608-AB33FF40438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89253464"/>
        <c:axId val="89253856"/>
      </c:barChart>
      <c:catAx>
        <c:axId val="89253464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89253856"/>
        <c:crosses val="autoZero"/>
        <c:auto val="1"/>
        <c:lblAlgn val="ctr"/>
        <c:lblOffset val="100"/>
        <c:noMultiLvlLbl val="0"/>
      </c:catAx>
      <c:valAx>
        <c:axId val="89253856"/>
        <c:scaling>
          <c:orientation val="minMax"/>
          <c:max val="8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89253464"/>
        <c:crosses val="autoZero"/>
        <c:crossBetween val="between"/>
        <c:majorUnit val="0.4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400" b="0" i="0" u="none" strike="noStrike" kern="1200" baseline="0">
              <a:solidFill>
                <a:schemeClr val="tx1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6"/>
    </mc:Choice>
    <mc:Fallback>
      <c:style val="6"/>
    </mc:Fallback>
  </mc:AlternateContent>
  <c:chart>
    <c:autoTitleDeleted val="1"/>
    <c:plotArea>
      <c:layout>
        <c:manualLayout>
          <c:layoutTarget val="inner"/>
          <c:xMode val="edge"/>
          <c:yMode val="edge"/>
          <c:x val="5.4841150256506134E-2"/>
          <c:y val="2.8792980355754755E-2"/>
          <c:w val="0.89392265193370168"/>
          <c:h val="0.83302752293578064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Факт 2019</c:v>
                </c:pt>
              </c:strCache>
            </c:strRef>
          </c:tx>
          <c:spPr>
            <a:gradFill rotWithShape="1">
              <a:gsLst>
                <a:gs pos="0">
                  <a:schemeClr val="accent4">
                    <a:shade val="76000"/>
                    <a:shade val="51000"/>
                    <a:satMod val="130000"/>
                  </a:schemeClr>
                </a:gs>
                <a:gs pos="80000">
                  <a:schemeClr val="accent4">
                    <a:shade val="76000"/>
                    <a:shade val="93000"/>
                    <a:satMod val="130000"/>
                  </a:schemeClr>
                </a:gs>
                <a:gs pos="100000">
                  <a:schemeClr val="accent4">
                    <a:shade val="76000"/>
                    <a:shade val="94000"/>
                    <a:satMod val="135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invertIfNegative val="0"/>
          <c:dLbls>
            <c:dLbl>
              <c:idx val="0"/>
              <c:delete val="1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0-76DE-4AF7-B995-7772F4C7BD22}"/>
                </c:ex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2.7736058677383761E-2"/>
                  <c:y val="7.1948903063898589E-2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72,0</a:t>
                    </a:r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1-76DE-4AF7-B995-7772F4C7BD22}"/>
                </c:ex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8.2188255879779709E-3"/>
                  <c:y val="0.24921577110553494"/>
                </c:manualLayout>
              </c:layout>
              <c:tx>
                <c:rich>
                  <a:bodyPr/>
                  <a:lstStyle/>
                  <a:p>
                    <a:r>
                      <a:rPr lang="ru-RU"/>
                      <a:t>69,5</a:t>
                    </a:r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2-76DE-4AF7-B995-7772F4C7BD22}"/>
                </c:ex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noFill/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trendline>
            <c:spPr>
              <a:ln w="19050" cap="rnd">
                <a:solidFill>
                  <a:schemeClr val="accent4">
                    <a:shade val="76000"/>
                  </a:schemeClr>
                </a:solidFill>
              </a:ln>
              <a:effectLst/>
            </c:spPr>
            <c:trendlineType val="linear"/>
            <c:dispRSqr val="0"/>
            <c:dispEq val="0"/>
          </c:trendline>
          <c:cat>
            <c:numRef>
              <c:f>Лист1!$A$2</c:f>
              <c:numCache>
                <c:formatCode>General</c:formatCode>
                <c:ptCount val="1"/>
              </c:numCache>
            </c:numRef>
          </c:cat>
          <c:val>
            <c:numRef>
              <c:f>Лист1!$B$2</c:f>
              <c:numCache>
                <c:formatCode>General</c:formatCode>
                <c:ptCount val="1"/>
                <c:pt idx="0">
                  <c:v>77.3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76DE-4AF7-B995-7772F4C7BD22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Факт 20202</c:v>
                </c:pt>
              </c:strCache>
            </c:strRef>
          </c:tx>
          <c:spPr>
            <a:gradFill rotWithShape="1">
              <a:gsLst>
                <a:gs pos="0">
                  <a:schemeClr val="accent4">
                    <a:tint val="77000"/>
                    <a:shade val="51000"/>
                    <a:satMod val="130000"/>
                  </a:schemeClr>
                </a:gs>
                <a:gs pos="80000">
                  <a:schemeClr val="accent4">
                    <a:tint val="77000"/>
                    <a:shade val="93000"/>
                    <a:satMod val="130000"/>
                  </a:schemeClr>
                </a:gs>
                <a:gs pos="100000">
                  <a:schemeClr val="accent4">
                    <a:tint val="77000"/>
                    <a:shade val="94000"/>
                    <a:satMod val="135000"/>
                  </a:schemeClr>
                </a:gs>
              </a:gsLst>
              <a:lin ang="16200000" scaled="0"/>
            </a:gradFill>
            <a:ln>
              <a:noFill/>
            </a:ln>
            <a:effectLst>
              <a:softEdge rad="88900"/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invertIfNegative val="0"/>
          <c:dLbls>
            <c:dLbl>
              <c:idx val="0"/>
              <c:layout>
                <c:manualLayout>
                  <c:x val="-4.4272277060325455E-3"/>
                  <c:y val="0.41741274113350429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2400" b="0" i="0" u="none" strike="noStrike" kern="1200" baseline="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+mn-ea"/>
                      <a:cs typeface="Times New Roman" panose="02020603050405020304" pitchFamily="18" charset="0"/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4-76DE-4AF7-B995-7772F4C7BD22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Лист1!$A$2</c:f>
              <c:numCache>
                <c:formatCode>General</c:formatCode>
                <c:ptCount val="1"/>
              </c:numCache>
            </c:numRef>
          </c:cat>
          <c:val>
            <c:numRef>
              <c:f>Лист1!$C$2</c:f>
              <c:numCache>
                <c:formatCode>General</c:formatCode>
                <c:ptCount val="1"/>
                <c:pt idx="0">
                  <c:v>84.2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5-76DE-4AF7-B995-7772F4C7BD2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358"/>
        <c:overlap val="-100"/>
        <c:axId val="464673176"/>
        <c:axId val="464673568"/>
      </c:barChart>
      <c:catAx>
        <c:axId val="46467317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464673568"/>
        <c:crosses val="autoZero"/>
        <c:auto val="1"/>
        <c:lblAlgn val="ctr"/>
        <c:lblOffset val="100"/>
        <c:noMultiLvlLbl val="0"/>
      </c:catAx>
      <c:valAx>
        <c:axId val="46467356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46467317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  <c:userShapes r:id="rId4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6.5227977453156491E-2"/>
          <c:y val="4.1325190737890295E-2"/>
          <c:w val="0.90450403920930089"/>
          <c:h val="0.84225068206490061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-4.2130707332709181E-3"/>
                  <c:y val="0.43405974019201748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0-2F66-4B6F-9FB1-4E76F45E5E58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-8.5333041872094947E-3"/>
                  <c:y val="0.19279990252554274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114,2</a:t>
                    </a:r>
                    <a:endParaRPr lang="en-US" dirty="0"/>
                  </a:p>
                </c:rich>
              </c:tx>
              <c:dLblPos val="outEnd"/>
              <c:showLegendKey val="0"/>
              <c:showVal val="0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1-2F66-4B6F-9FB1-4E76F45E5E58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4.266652093604972E-3"/>
                  <c:y val="0.22034274574347734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2-2F66-4B6F-9FB1-4E76F45E5E58}"/>
                </c:ext>
                <c:ext xmlns:c15="http://schemas.microsoft.com/office/drawing/2012/chart" uri="{CE6537A1-D6FC-4f65-9D91-7224C49458BB}"/>
              </c:extLst>
            </c:dLbl>
            <c:dLbl>
              <c:idx val="3"/>
              <c:layout>
                <c:manualLayout>
                  <c:x val="1.4222173645349349E-3"/>
                  <c:y val="0.10265968835775648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3-2F66-4B6F-9FB1-4E76F45E5E58}"/>
                </c:ext>
                <c:ext xmlns:c15="http://schemas.microsoft.com/office/drawing/2012/chart" uri="{CE6537A1-D6FC-4f65-9D91-7224C49458BB}"/>
              </c:extLst>
            </c:dLbl>
            <c:spPr>
              <a:noFill/>
              <a:ln w="25425">
                <a:noFill/>
              </a:ln>
            </c:spPr>
            <c:txPr>
              <a:bodyPr/>
              <a:lstStyle/>
              <a:p>
                <a:pPr>
                  <a:defRPr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Лист1!$A$2:$A$3</c:f>
              <c:strCache>
                <c:ptCount val="2"/>
                <c:pt idx="0">
                  <c:v>факт 2019 </c:v>
                </c:pt>
                <c:pt idx="1">
                  <c:v>факт 2020 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114.2</c:v>
                </c:pt>
                <c:pt idx="1">
                  <c:v>111.3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2F66-4B6F-9FB1-4E76F45E5E5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5"/>
        <c:axId val="464674352"/>
        <c:axId val="464674744"/>
      </c:barChart>
      <c:catAx>
        <c:axId val="46467435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txPr>
          <a:bodyPr/>
          <a:lstStyle/>
          <a:p>
            <a:pPr>
              <a:defRPr b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464674744"/>
        <c:crosses val="autoZero"/>
        <c:auto val="1"/>
        <c:lblAlgn val="ctr"/>
        <c:lblOffset val="100"/>
        <c:noMultiLvlLbl val="0"/>
      </c:catAx>
      <c:valAx>
        <c:axId val="464674744"/>
        <c:scaling>
          <c:orientation val="minMax"/>
        </c:scaling>
        <c:delete val="0"/>
        <c:axPos val="l"/>
        <c:majorGridlines>
          <c:spPr>
            <a:ln>
              <a:solidFill>
                <a:schemeClr val="bg1"/>
              </a:solidFill>
            </a:ln>
          </c:spPr>
        </c:majorGridlines>
        <c:numFmt formatCode="General" sourceLinked="1"/>
        <c:majorTickMark val="none"/>
        <c:minorTickMark val="none"/>
        <c:tickLblPos val="nextTo"/>
        <c:spPr>
          <a:ln>
            <a:solidFill>
              <a:prstClr val="black"/>
            </a:solidFill>
          </a:ln>
        </c:spPr>
        <c:txPr>
          <a:bodyPr/>
          <a:lstStyle/>
          <a:p>
            <a:pPr>
              <a:defRPr b="1">
                <a:solidFill>
                  <a:schemeClr val="tx1"/>
                </a:solidFill>
              </a:defRPr>
            </a:pPr>
            <a:endParaRPr lang="ru-RU"/>
          </a:p>
        </c:txPr>
        <c:crossAx val="464674352"/>
        <c:crosses val="autoZero"/>
        <c:crossBetween val="between"/>
      </c:valAx>
      <c:spPr>
        <a:ln>
          <a:solidFill>
            <a:prstClr val="black"/>
          </a:solidFill>
        </a:ln>
      </c:spPr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663"/>
      </a:pPr>
      <a:endParaRPr lang="ru-RU"/>
    </a:p>
  </c:txPr>
  <c:externalData r:id="rId1">
    <c:autoUpdate val="0"/>
  </c:externalData>
  <c:userShapes r:id="rId2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withinLinear" id="17">
  <a:schemeClr val="accent4"/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34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lt1"/>
    </cs:fontRef>
  </cs:wall>
</cs:chartStyl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0.35127</cdr:x>
      <cdr:y>0.03532</cdr:y>
    </cdr:from>
    <cdr:to>
      <cdr:x>0.43646</cdr:x>
      <cdr:y>0.11225</cdr:y>
    </cdr:to>
    <cdr:sp macro="" textlink="">
      <cdr:nvSpPr>
        <cdr:cNvPr id="15" name="Прямоугольник 14"/>
        <cdr:cNvSpPr/>
      </cdr:nvSpPr>
      <cdr:spPr>
        <a:xfrm xmlns:a="http://schemas.openxmlformats.org/drawingml/2006/main">
          <a:off x="3149600" y="178593"/>
          <a:ext cx="763830" cy="389014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r>
            <a:rPr lang="ru-RU" sz="1800" b="1" dirty="0" smtClean="0"/>
            <a:t>233,6</a:t>
          </a:r>
        </a:p>
        <a:p xmlns:a="http://schemas.openxmlformats.org/drawingml/2006/main">
          <a:endParaRPr lang="ru-RU" sz="1800" b="1" dirty="0" smtClean="0"/>
        </a:p>
        <a:p xmlns:a="http://schemas.openxmlformats.org/drawingml/2006/main">
          <a:endParaRPr lang="ru-RU" sz="1800" b="1" dirty="0"/>
        </a:p>
      </cdr:txBody>
    </cdr:sp>
  </cdr:relSizeAnchor>
  <cdr:relSizeAnchor xmlns:cdr="http://schemas.openxmlformats.org/drawingml/2006/chartDrawing">
    <cdr:from>
      <cdr:x>0.56374</cdr:x>
      <cdr:y>0.12097</cdr:y>
    </cdr:from>
    <cdr:to>
      <cdr:x>0.64918</cdr:x>
      <cdr:y>0.1979</cdr:y>
    </cdr:to>
    <cdr:sp macro="" textlink="">
      <cdr:nvSpPr>
        <cdr:cNvPr id="4" name="Прямоугольник 3"/>
        <cdr:cNvSpPr/>
      </cdr:nvSpPr>
      <cdr:spPr>
        <a:xfrm xmlns:a="http://schemas.openxmlformats.org/drawingml/2006/main">
          <a:off x="5054600" y="611736"/>
          <a:ext cx="766072" cy="389015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r>
            <a:rPr lang="ru-RU" sz="1800" b="1" dirty="0" smtClean="0"/>
            <a:t>207,0</a:t>
          </a:r>
        </a:p>
        <a:p xmlns:a="http://schemas.openxmlformats.org/drawingml/2006/main">
          <a:endParaRPr lang="ru-RU" sz="1800" b="1" dirty="0" smtClean="0"/>
        </a:p>
        <a:p xmlns:a="http://schemas.openxmlformats.org/drawingml/2006/main">
          <a:endParaRPr lang="ru-RU" sz="1800" b="1" dirty="0"/>
        </a:p>
      </cdr:txBody>
    </cdr:sp>
  </cdr:relSizeAnchor>
  <cdr:relSizeAnchor xmlns:cdr="http://schemas.openxmlformats.org/drawingml/2006/chartDrawing">
    <cdr:from>
      <cdr:x>0.31728</cdr:x>
      <cdr:y>0.13604</cdr:y>
    </cdr:from>
    <cdr:to>
      <cdr:x>0.35127</cdr:x>
      <cdr:y>0.19631</cdr:y>
    </cdr:to>
    <cdr:sp macro="" textlink="">
      <cdr:nvSpPr>
        <cdr:cNvPr id="6" name="Прямая со стрелкой 5"/>
        <cdr:cNvSpPr/>
      </cdr:nvSpPr>
      <cdr:spPr>
        <a:xfrm xmlns:a="http://schemas.openxmlformats.org/drawingml/2006/main" flipH="1">
          <a:off x="2844800" y="687936"/>
          <a:ext cx="304800" cy="304765"/>
        </a:xfrm>
        <a:prstGeom xmlns:a="http://schemas.openxmlformats.org/drawingml/2006/main" prst="straightConnector1">
          <a:avLst/>
        </a:prstGeom>
        <a:ln xmlns:a="http://schemas.openxmlformats.org/drawingml/2006/main">
          <a:solidFill>
            <a:schemeClr val="bg1"/>
          </a:solidFill>
          <a:tailEnd type="arrow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0.53824</cdr:x>
      <cdr:y>0.21139</cdr:y>
    </cdr:from>
    <cdr:to>
      <cdr:x>0.55484</cdr:x>
      <cdr:y>0.26172</cdr:y>
    </cdr:to>
    <cdr:sp macro="" textlink="">
      <cdr:nvSpPr>
        <cdr:cNvPr id="7" name="Прямая со стрелкой 6"/>
        <cdr:cNvSpPr/>
      </cdr:nvSpPr>
      <cdr:spPr>
        <a:xfrm xmlns:a="http://schemas.openxmlformats.org/drawingml/2006/main" flipH="1">
          <a:off x="4826000" y="1068936"/>
          <a:ext cx="148839" cy="254506"/>
        </a:xfrm>
        <a:prstGeom xmlns:a="http://schemas.openxmlformats.org/drawingml/2006/main" prst="straightConnector1">
          <a:avLst/>
        </a:prstGeom>
        <a:ln xmlns:a="http://schemas.openxmlformats.org/drawingml/2006/main">
          <a:solidFill>
            <a:schemeClr val="bg1"/>
          </a:solidFill>
          <a:tailEnd type="arrow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0.13881</cdr:x>
      <cdr:y>0.1231</cdr:y>
    </cdr:from>
    <cdr:to>
      <cdr:x>0.2245</cdr:x>
      <cdr:y>0.20003</cdr:y>
    </cdr:to>
    <cdr:sp macro="" textlink="">
      <cdr:nvSpPr>
        <cdr:cNvPr id="8" name="Прямоугольник 7"/>
        <cdr:cNvSpPr/>
      </cdr:nvSpPr>
      <cdr:spPr>
        <a:xfrm xmlns:a="http://schemas.openxmlformats.org/drawingml/2006/main">
          <a:off x="1244600" y="622506"/>
          <a:ext cx="768313" cy="389014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r>
            <a:rPr lang="ru-RU" sz="1800" b="1" dirty="0" smtClean="0"/>
            <a:t>204,2</a:t>
          </a:r>
        </a:p>
        <a:p xmlns:a="http://schemas.openxmlformats.org/drawingml/2006/main">
          <a:endParaRPr lang="ru-RU" sz="1800" b="1" dirty="0" smtClean="0"/>
        </a:p>
        <a:p xmlns:a="http://schemas.openxmlformats.org/drawingml/2006/main">
          <a:endParaRPr lang="ru-RU" sz="1800" b="1" dirty="0" smtClean="0"/>
        </a:p>
        <a:p xmlns:a="http://schemas.openxmlformats.org/drawingml/2006/main">
          <a:endParaRPr lang="ru-RU" sz="1800" b="1" dirty="0"/>
        </a:p>
      </cdr:txBody>
    </cdr:sp>
  </cdr:relSizeAnchor>
  <cdr:relSizeAnchor xmlns:cdr="http://schemas.openxmlformats.org/drawingml/2006/chartDrawing">
    <cdr:from>
      <cdr:x>0.24079</cdr:x>
      <cdr:y>0.21139</cdr:y>
    </cdr:from>
    <cdr:to>
      <cdr:x>0.26098</cdr:x>
      <cdr:y>0.2566</cdr:y>
    </cdr:to>
    <cdr:sp macro="" textlink="">
      <cdr:nvSpPr>
        <cdr:cNvPr id="9" name="Прямая со стрелкой 8"/>
        <cdr:cNvSpPr/>
      </cdr:nvSpPr>
      <cdr:spPr>
        <a:xfrm xmlns:a="http://schemas.openxmlformats.org/drawingml/2006/main">
          <a:off x="2159000" y="1068936"/>
          <a:ext cx="180975" cy="228600"/>
        </a:xfrm>
        <a:prstGeom xmlns:a="http://schemas.openxmlformats.org/drawingml/2006/main" prst="straightConnector1">
          <a:avLst/>
        </a:prstGeom>
        <a:ln xmlns:a="http://schemas.openxmlformats.org/drawingml/2006/main">
          <a:solidFill>
            <a:schemeClr val="bg1"/>
          </a:solidFill>
          <a:tailEnd type="arrow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0.64023</cdr:x>
      <cdr:y>0.19632</cdr:y>
    </cdr:from>
    <cdr:to>
      <cdr:x>0.66572</cdr:x>
      <cdr:y>0.21138</cdr:y>
    </cdr:to>
    <cdr:sp macro="" textlink="">
      <cdr:nvSpPr>
        <cdr:cNvPr id="11" name="Прямая со стрелкой 10"/>
        <cdr:cNvSpPr/>
      </cdr:nvSpPr>
      <cdr:spPr>
        <a:xfrm xmlns:a="http://schemas.openxmlformats.org/drawingml/2006/main">
          <a:off x="5740400" y="992736"/>
          <a:ext cx="228549" cy="76154"/>
        </a:xfrm>
        <a:prstGeom xmlns:a="http://schemas.openxmlformats.org/drawingml/2006/main" prst="straightConnector1">
          <a:avLst/>
        </a:prstGeom>
        <a:ln xmlns:a="http://schemas.openxmlformats.org/drawingml/2006/main">
          <a:solidFill>
            <a:schemeClr val="bg1"/>
          </a:solidFill>
          <a:tailEnd type="arrow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0.43626</cdr:x>
      <cdr:y>0.10591</cdr:y>
    </cdr:from>
    <cdr:to>
      <cdr:x>0.4613</cdr:x>
      <cdr:y>0.15307</cdr:y>
    </cdr:to>
    <cdr:sp macro="" textlink="">
      <cdr:nvSpPr>
        <cdr:cNvPr id="12" name="Прямая со стрелкой 11"/>
        <cdr:cNvSpPr/>
      </cdr:nvSpPr>
      <cdr:spPr>
        <a:xfrm xmlns:a="http://schemas.openxmlformats.org/drawingml/2006/main">
          <a:off x="3911600" y="535536"/>
          <a:ext cx="224514" cy="238517"/>
        </a:xfrm>
        <a:prstGeom xmlns:a="http://schemas.openxmlformats.org/drawingml/2006/main" prst="straightConnector1">
          <a:avLst/>
        </a:prstGeom>
        <a:ln xmlns:a="http://schemas.openxmlformats.org/drawingml/2006/main">
          <a:solidFill>
            <a:schemeClr val="bg1"/>
          </a:solidFill>
          <a:tailEnd type="arrow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0.12181</cdr:x>
      <cdr:y>0.22646</cdr:y>
    </cdr:from>
    <cdr:to>
      <cdr:x>0.14731</cdr:x>
      <cdr:y>0.3018</cdr:y>
    </cdr:to>
    <cdr:sp macro="" textlink="">
      <cdr:nvSpPr>
        <cdr:cNvPr id="10" name="Прямая со стрелкой 9"/>
        <cdr:cNvSpPr/>
      </cdr:nvSpPr>
      <cdr:spPr>
        <a:xfrm xmlns:a="http://schemas.openxmlformats.org/drawingml/2006/main" flipH="1">
          <a:off x="1092199" y="1145137"/>
          <a:ext cx="228599" cy="380999"/>
        </a:xfrm>
        <a:prstGeom xmlns:a="http://schemas.openxmlformats.org/drawingml/2006/main" prst="straightConnector1">
          <a:avLst/>
        </a:prstGeom>
        <a:ln xmlns:a="http://schemas.openxmlformats.org/drawingml/2006/main">
          <a:solidFill>
            <a:schemeClr val="bg1"/>
          </a:solidFill>
          <a:tailEnd type="arrow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endParaRPr lang="ru-RU"/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0.43516</cdr:x>
      <cdr:y>0.2933</cdr:y>
    </cdr:from>
    <cdr:to>
      <cdr:x>0.56798</cdr:x>
      <cdr:y>0.59409</cdr:y>
    </cdr:to>
    <cdr:sp macro="" textlink="">
      <cdr:nvSpPr>
        <cdr:cNvPr id="3" name="Прямая со стрелкой 2"/>
        <cdr:cNvSpPr/>
      </cdr:nvSpPr>
      <cdr:spPr>
        <a:xfrm xmlns:a="http://schemas.openxmlformats.org/drawingml/2006/main" flipV="1">
          <a:off x="3744896" y="1508124"/>
          <a:ext cx="1143016" cy="1546634"/>
        </a:xfrm>
        <a:prstGeom xmlns:a="http://schemas.openxmlformats.org/drawingml/2006/main" prst="straightConnector1">
          <a:avLst/>
        </a:prstGeom>
        <a:ln xmlns:a="http://schemas.openxmlformats.org/drawingml/2006/main">
          <a:tailEnd type="arrow"/>
        </a:ln>
      </cdr:spPr>
      <cdr:style>
        <a:lnRef xmlns:a="http://schemas.openxmlformats.org/drawingml/2006/main" idx="3">
          <a:schemeClr val="accent3"/>
        </a:lnRef>
        <a:fillRef xmlns:a="http://schemas.openxmlformats.org/drawingml/2006/main" idx="0">
          <a:schemeClr val="accent3"/>
        </a:fillRef>
        <a:effectRef xmlns:a="http://schemas.openxmlformats.org/drawingml/2006/main" idx="2">
          <a:schemeClr val="accent3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endParaRPr lang="ru-RU"/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0.43516</cdr:x>
      <cdr:y>0.32696</cdr:y>
    </cdr:from>
    <cdr:to>
      <cdr:x>0.62996</cdr:x>
      <cdr:y>0.62748</cdr:y>
    </cdr:to>
    <cdr:sp macro="" textlink="">
      <cdr:nvSpPr>
        <cdr:cNvPr id="2" name="Прямая со стрелкой 2"/>
        <cdr:cNvSpPr/>
      </cdr:nvSpPr>
      <cdr:spPr>
        <a:xfrm xmlns:a="http://schemas.openxmlformats.org/drawingml/2006/main" rot="5400000" flipV="1">
          <a:off x="3897323" y="1339860"/>
          <a:ext cx="1371586" cy="1676397"/>
        </a:xfrm>
        <a:prstGeom xmlns:a="http://schemas.openxmlformats.org/drawingml/2006/main" prst="straightConnector1">
          <a:avLst/>
        </a:prstGeom>
        <a:ln xmlns:a="http://schemas.openxmlformats.org/drawingml/2006/main">
          <a:tailEnd type="arrow"/>
        </a:ln>
      </cdr:spPr>
      <cdr:style>
        <a:lnRef xmlns:a="http://schemas.openxmlformats.org/drawingml/2006/main" idx="3">
          <a:schemeClr val="accent2"/>
        </a:lnRef>
        <a:fillRef xmlns:a="http://schemas.openxmlformats.org/drawingml/2006/main" idx="0">
          <a:schemeClr val="accent2"/>
        </a:fillRef>
        <a:effectRef xmlns:a="http://schemas.openxmlformats.org/drawingml/2006/main" idx="2">
          <a:schemeClr val="accent2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ru-RU"/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C50ACCC5-A97A-4CB3-8156-4D1BE3B7AEA8}" type="datetimeFigureOut">
              <a:rPr lang="ru-RU"/>
              <a:pPr>
                <a:defRPr/>
              </a:pPr>
              <a:t>04.02.2021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86BC5AA7-7A5B-4FCB-A7A4-4BA6F4E97A3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025781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4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18435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1CD16AD-1CB9-46F0-81EA-8DA66DA4AE6B}" type="slidenum">
              <a:rPr lang="ru-RU" smtClean="0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</a:t>
            </a:fld>
            <a:endParaRPr lang="ru-RU" smtClean="0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9998169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0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26627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EB50D6BC-8314-4A92-8BBC-18CE19C5580A}" type="slidenum">
              <a:rPr lang="ru-RU" smtClean="0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</a:t>
            </a:fld>
            <a:endParaRPr lang="ru-RU" smtClean="0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795187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6904FF-A45B-47A1-912D-4CAA90039883}" type="datetimeFigureOut">
              <a:rPr lang="ru-RU"/>
              <a:pPr>
                <a:defRPr/>
              </a:pPr>
              <a:t>04.02.2021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D866C1-B85B-4B89-88B6-C4CE58DE9B2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FE91C8-F269-44A8-AB05-B749DFB92AF2}" type="datetimeFigureOut">
              <a:rPr lang="ru-RU"/>
              <a:pPr>
                <a:defRPr/>
              </a:pPr>
              <a:t>04.02.2021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F5D726-98B8-4775-A025-059093B7594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A7A1D1-2B21-4E5A-9621-2257DE613F8F}" type="datetimeFigureOut">
              <a:rPr lang="ru-RU"/>
              <a:pPr>
                <a:defRPr/>
              </a:pPr>
              <a:t>04.02.2021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99AABE-C236-47DA-9197-199CB6EC900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57319C-47D7-4FC8-BB44-F496C7B7201A}" type="datetimeFigureOut">
              <a:rPr lang="ru-RU"/>
              <a:pPr>
                <a:defRPr/>
              </a:pPr>
              <a:t>04.02.2021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7652D5-AC70-4107-85DB-BAC7C941F8D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DE94C6-1B0C-4B04-A5B4-F643EA26976C}" type="datetimeFigureOut">
              <a:rPr lang="ru-RU"/>
              <a:pPr>
                <a:defRPr/>
              </a:pPr>
              <a:t>04.02.2021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B18B3D-B915-4E26-B7BE-952DD6D44CB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8A353E-A55C-4EA4-AF50-C784E98FB784}" type="datetimeFigureOut">
              <a:rPr lang="ru-RU"/>
              <a:pPr>
                <a:defRPr/>
              </a:pPr>
              <a:t>04.02.2021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D122BB-46D8-4AFA-A037-37914A01B58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90C962-8533-45BC-B219-B465DEBBE773}" type="datetimeFigureOut">
              <a:rPr lang="ru-RU"/>
              <a:pPr>
                <a:defRPr/>
              </a:pPr>
              <a:t>04.02.2021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ED0E02-47E8-44CB-B450-DD30E0D0502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AACD1D-7850-4ABD-B9D4-A68F4918B886}" type="datetimeFigureOut">
              <a:rPr lang="ru-RU"/>
              <a:pPr>
                <a:defRPr/>
              </a:pPr>
              <a:t>04.02.2021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7B43B5-4756-44BB-BCD7-1D4135C3F0F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7199DA-B720-482C-B2AE-4172B5ACB011}" type="datetimeFigureOut">
              <a:rPr lang="ru-RU"/>
              <a:pPr>
                <a:defRPr/>
              </a:pPr>
              <a:t>04.02.2021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12E6C7-BB20-4C00-B102-00D1DFB8009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84E618-FC36-4E48-9BEC-CF6AA356C668}" type="datetimeFigureOut">
              <a:rPr lang="ru-RU"/>
              <a:pPr>
                <a:defRPr/>
              </a:pPr>
              <a:t>04.02.2021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DBCB1B-C81A-4268-981E-C694DCAD515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1B1170-BC5C-4B6D-B8C8-B1E891C8E461}" type="datetimeFigureOut">
              <a:rPr lang="ru-RU"/>
              <a:pPr>
                <a:defRPr/>
              </a:pPr>
              <a:t>04.02.2021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1FB33F-F7F6-40CB-ADD4-D09A015EF8C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04CC2FE-756F-4D83-A95E-6594B489968F}" type="datetimeFigureOut">
              <a:rPr lang="ru-RU"/>
              <a:pPr>
                <a:defRPr/>
              </a:pPr>
              <a:t>04.02.2021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533143D-7294-4B32-B866-8E84E18DA29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chart" Target="../charts/char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5.emf"/><Relationship Id="rId4" Type="http://schemas.openxmlformats.org/officeDocument/2006/relationships/oleObject" Target="../embeddings/_____Microsoft_Excel_97-20031.xls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7.emf"/><Relationship Id="rId4" Type="http://schemas.openxmlformats.org/officeDocument/2006/relationships/oleObject" Target="../embeddings/_____Microsoft_Excel_97-20032.xls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04800" y="304800"/>
            <a:ext cx="8610600" cy="3886200"/>
          </a:xfrm>
          <a:extLst/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Отчет </a:t>
            </a:r>
            <a:r>
              <a:rPr lang="ru-RU" sz="5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об исполнении бюджета </a:t>
            </a:r>
            <a:r>
              <a:rPr lang="ru-RU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Чертковского </a:t>
            </a:r>
            <a:r>
              <a:rPr lang="ru-RU" sz="5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района </a:t>
            </a:r>
            <a:br>
              <a:rPr lang="ru-RU" sz="5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ru-RU" sz="5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за </a:t>
            </a:r>
            <a:r>
              <a:rPr lang="en-US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</a:t>
            </a:r>
            <a:r>
              <a:rPr lang="ru-RU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квартал 2020 года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0" y="1219200"/>
            <a:ext cx="9144000" cy="56388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0" y="0"/>
            <a:ext cx="9144000" cy="121443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>
                <a:solidFill>
                  <a:srgbClr val="FFFFFF"/>
                </a:solidFill>
                <a:latin typeface="Constantia" pitchFamily="18" charset="0"/>
                <a:cs typeface="Arial" charset="0"/>
              </a:rPr>
              <a:t>Структура расходов бюджета Чертковского района </a:t>
            </a:r>
            <a:r>
              <a:rPr lang="ru-RU" sz="2800" b="1" dirty="0">
                <a:solidFill>
                  <a:srgbClr val="FFFFFF"/>
                </a:solidFill>
                <a:latin typeface="Arial" charset="0"/>
                <a:cs typeface="Arial" charset="0"/>
              </a:rPr>
              <a:t>в 1 </a:t>
            </a:r>
            <a:r>
              <a:rPr lang="ru-RU" sz="2800" b="1">
                <a:solidFill>
                  <a:srgbClr val="FFFFFF"/>
                </a:solidFill>
                <a:latin typeface="Arial" charset="0"/>
                <a:cs typeface="Arial" charset="0"/>
              </a:rPr>
              <a:t>квартале </a:t>
            </a:r>
            <a:r>
              <a:rPr lang="ru-RU" sz="2800" b="1" smtClean="0">
                <a:solidFill>
                  <a:srgbClr val="FFFFFF"/>
                </a:solidFill>
                <a:latin typeface="Arial" charset="0"/>
                <a:cs typeface="Arial" charset="0"/>
              </a:rPr>
              <a:t>2020 </a:t>
            </a:r>
            <a:r>
              <a:rPr lang="ru-RU" sz="2800" b="1" dirty="0">
                <a:solidFill>
                  <a:srgbClr val="FFFFFF"/>
                </a:solidFill>
                <a:latin typeface="Arial" charset="0"/>
                <a:cs typeface="Arial" charset="0"/>
              </a:rPr>
              <a:t>года</a:t>
            </a:r>
            <a:r>
              <a:rPr lang="ru-RU" sz="2800" b="1" dirty="0">
                <a:solidFill>
                  <a:srgbClr val="FFFFFF"/>
                </a:solidFill>
                <a:latin typeface="Constantia" pitchFamily="18" charset="0"/>
                <a:cs typeface="Arial" charset="0"/>
              </a:rPr>
              <a:t> в разрезе главных распорядителей бюджетных средств</a:t>
            </a:r>
          </a:p>
        </p:txBody>
      </p:sp>
      <p:graphicFrame>
        <p:nvGraphicFramePr>
          <p:cNvPr id="12357" name="Group 6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52374207"/>
              </p:ext>
            </p:extLst>
          </p:nvPr>
        </p:nvGraphicFramePr>
        <p:xfrm>
          <a:off x="381000" y="1600200"/>
          <a:ext cx="8382000" cy="4701541"/>
        </p:xfrm>
        <a:graphic>
          <a:graphicData uri="http://schemas.openxmlformats.org/drawingml/2006/table">
            <a:tbl>
              <a:tblPr/>
              <a:tblGrid>
                <a:gridCol w="46482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53340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29540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83026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7644" marR="1764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Мин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7644" marR="1764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План 2020 (тыс. руб.)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7644" marR="1764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Исполне</a:t>
                      </a: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ние</a:t>
                      </a: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на 01.04.2020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7644" marR="1764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% испол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нения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7644" marR="1764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540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Собрание депутатов Чертковского района</a:t>
                      </a:r>
                    </a:p>
                  </a:txBody>
                  <a:tcPr marL="17644" marR="1764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901</a:t>
                      </a:r>
                    </a:p>
                  </a:txBody>
                  <a:tcPr marL="17644" marR="1764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1 000,0  </a:t>
                      </a: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7644" marR="1764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195,3</a:t>
                      </a:r>
                    </a:p>
                  </a:txBody>
                  <a:tcPr marL="17644" marR="1764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19,5</a:t>
                      </a:r>
                    </a:p>
                  </a:txBody>
                  <a:tcPr marL="17644" marR="1764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5540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Администрация Чертковского района Ростовской области</a:t>
                      </a:r>
                    </a:p>
                  </a:txBody>
                  <a:tcPr marL="17644" marR="1764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902</a:t>
                      </a:r>
                    </a:p>
                  </a:txBody>
                  <a:tcPr marL="17644" marR="1764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359 289,5</a:t>
                      </a:r>
                    </a:p>
                  </a:txBody>
                  <a:tcPr marL="17644" marR="1764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21 773,3</a:t>
                      </a:r>
                    </a:p>
                  </a:txBody>
                  <a:tcPr marL="17644" marR="1764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6,1</a:t>
                      </a:r>
                    </a:p>
                  </a:txBody>
                  <a:tcPr marL="17644" marR="1764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5540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Финансовый отдел Администрации Чертковского района</a:t>
                      </a:r>
                    </a:p>
                  </a:txBody>
                  <a:tcPr marL="17644" marR="1764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904</a:t>
                      </a:r>
                    </a:p>
                  </a:txBody>
                  <a:tcPr marL="17644" marR="1764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9 020,5</a:t>
                      </a:r>
                    </a:p>
                  </a:txBody>
                  <a:tcPr marL="17644" marR="1764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1 341,5</a:t>
                      </a:r>
                    </a:p>
                  </a:txBody>
                  <a:tcPr marL="17644" marR="1764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14,9</a:t>
                      </a:r>
                    </a:p>
                  </a:txBody>
                  <a:tcPr marL="17644" marR="1764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5540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Отдел культуры Администрации Чертковского района</a:t>
                      </a:r>
                    </a:p>
                  </a:txBody>
                  <a:tcPr marL="17644" marR="1764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906</a:t>
                      </a:r>
                    </a:p>
                  </a:txBody>
                  <a:tcPr marL="17644" marR="1764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96 211,3</a:t>
                      </a:r>
                    </a:p>
                  </a:txBody>
                  <a:tcPr marL="17644" marR="1764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13 364,3</a:t>
                      </a:r>
                    </a:p>
                  </a:txBody>
                  <a:tcPr marL="17644" marR="1764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13,9</a:t>
                      </a:r>
                    </a:p>
                  </a:txBody>
                  <a:tcPr marL="17644" marR="1764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5540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Отдел образования Администрации Чертковского района Ростовской области</a:t>
                      </a:r>
                    </a:p>
                  </a:txBody>
                  <a:tcPr marL="17644" marR="1764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907</a:t>
                      </a:r>
                    </a:p>
                  </a:txBody>
                  <a:tcPr marL="17644" marR="1764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615 704,7</a:t>
                      </a:r>
                    </a:p>
                  </a:txBody>
                  <a:tcPr marL="17644" marR="1764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108 125,9</a:t>
                      </a:r>
                    </a:p>
                  </a:txBody>
                  <a:tcPr marL="17644" marR="1764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17,6</a:t>
                      </a:r>
                    </a:p>
                  </a:txBody>
                  <a:tcPr marL="17644" marR="1764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83026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Управление социальной защиты населения Администрации </a:t>
                      </a:r>
                      <a:r>
                        <a:rPr kumimoji="0" lang="ru-RU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Чертковского</a:t>
                      </a: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района Ростовской области</a:t>
                      </a:r>
                    </a:p>
                  </a:txBody>
                  <a:tcPr marL="17644" marR="1764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913</a:t>
                      </a:r>
                    </a:p>
                  </a:txBody>
                  <a:tcPr marL="17644" marR="1764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308 384,2</a:t>
                      </a:r>
                    </a:p>
                  </a:txBody>
                  <a:tcPr marL="17644" marR="1764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79 807,6</a:t>
                      </a:r>
                    </a:p>
                  </a:txBody>
                  <a:tcPr marL="17644" marR="1764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25,9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7644" marR="1764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762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ИТОГО</a:t>
                      </a:r>
                    </a:p>
                  </a:txBody>
                  <a:tcPr marL="17644" marR="1764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7644" marR="1764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1 389 610,2</a:t>
                      </a:r>
                    </a:p>
                  </a:txBody>
                  <a:tcPr marL="17644" marR="1764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224 607,9</a:t>
                      </a:r>
                    </a:p>
                  </a:txBody>
                  <a:tcPr marL="17644" marR="1764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16,2</a:t>
                      </a: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7644" marR="1764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49362"/>
          </a:xfrm>
          <a:extLst/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200" b="1" kern="1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"/>
                <a:cs typeface="Arial"/>
              </a:rPr>
              <a:t>Основные параметры бюджета Чертковского района за отчетный период 2018-2020 годов</a:t>
            </a:r>
            <a:endParaRPr lang="ru-RU" sz="32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graphicFrame>
        <p:nvGraphicFramePr>
          <p:cNvPr id="15413" name="Group 5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4317533"/>
              </p:ext>
            </p:extLst>
          </p:nvPr>
        </p:nvGraphicFramePr>
        <p:xfrm>
          <a:off x="304800" y="1752600"/>
          <a:ext cx="8607425" cy="4645028"/>
        </p:xfrm>
        <a:graphic>
          <a:graphicData uri="http://schemas.openxmlformats.org/drawingml/2006/table">
            <a:tbl>
              <a:tblPr/>
              <a:tblGrid>
                <a:gridCol w="504825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07632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07632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406525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5762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onstantia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746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87026"/>
                          </a:solidFill>
                          <a:effectLst/>
                          <a:latin typeface="Constantia" pitchFamily="18" charset="0"/>
                          <a:cs typeface="Arial" charset="0"/>
                        </a:rPr>
                        <a:t>I.</a:t>
                      </a:r>
                      <a:r>
                        <a:rPr kumimoji="0" lang="ru-RU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87026"/>
                          </a:solidFill>
                          <a:effectLst/>
                          <a:latin typeface="Constantia" pitchFamily="18" charset="0"/>
                          <a:cs typeface="Arial" charset="0"/>
                        </a:rPr>
                        <a:t> Доходы, всего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87026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239,0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87026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273,7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87026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250,1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746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  <a:cs typeface="Arial" charset="0"/>
                        </a:rPr>
                        <a:t>из них: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200" b="1" dirty="0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B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847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  <a:cs typeface="Arial" charset="0"/>
                        </a:rPr>
                        <a:t>Налоговые и неналоговые доходы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35,1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40,1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43,7</a:t>
                      </a:r>
                      <a:endParaRPr lang="ru-RU" sz="2200" b="1" dirty="0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4746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  <a:cs typeface="Arial" charset="0"/>
                        </a:rPr>
                        <a:t>Безвозмездные поступления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203,9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233,6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206,4</a:t>
                      </a:r>
                      <a:endParaRPr lang="ru-RU" sz="2200" b="1" dirty="0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B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4746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Constantia" pitchFamily="18" charset="0"/>
                          <a:cs typeface="Arial" charset="0"/>
                        </a:rPr>
                        <a:t>II. </a:t>
                      </a:r>
                      <a:r>
                        <a:rPr kumimoji="0" lang="ru-RU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Constantia" pitchFamily="18" charset="0"/>
                          <a:cs typeface="Arial" charset="0"/>
                        </a:rPr>
                        <a:t>Расходы, всего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214,8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218,8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200" b="1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224,6</a:t>
                      </a:r>
                      <a:endParaRPr lang="ru-RU" sz="2200" b="1" dirty="0">
                        <a:solidFill>
                          <a:schemeClr val="accent3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4746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nstantia" pitchFamily="18" charset="0"/>
                          <a:cs typeface="Arial" charset="0"/>
                        </a:rPr>
                        <a:t>III.</a:t>
                      </a:r>
                      <a:r>
                        <a:rPr kumimoji="0" lang="ru-RU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nstantia" pitchFamily="18" charset="0"/>
                          <a:cs typeface="Arial" charset="0"/>
                        </a:rPr>
                        <a:t> Дефицит (-), профицит (+)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+24,2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+54,9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200" b="1" dirty="0" smtClean="0">
                          <a:solidFill>
                            <a:srgbClr val="FF0000"/>
                          </a:solidFill>
                        </a:rPr>
                        <a:t>+25,5</a:t>
                      </a:r>
                      <a:endParaRPr lang="ru-RU" sz="2200" b="1" dirty="0">
                        <a:solidFill>
                          <a:srgbClr val="FF0000"/>
                        </a:solidFill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B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847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Constantia" pitchFamily="18" charset="0"/>
                          <a:cs typeface="Arial" charset="0"/>
                        </a:rPr>
                        <a:t>IV</a:t>
                      </a:r>
                      <a:r>
                        <a:rPr kumimoji="0" lang="ru-RU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Constantia" pitchFamily="18" charset="0"/>
                          <a:cs typeface="Arial" charset="0"/>
                        </a:rPr>
                        <a:t>. Источники финансирования дефицита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-24,2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-54,9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200" b="1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</a:rPr>
                        <a:t>-25,5</a:t>
                      </a:r>
                      <a:endParaRPr lang="ru-RU" sz="2200" b="1" dirty="0">
                        <a:solidFill>
                          <a:schemeClr val="accent5">
                            <a:lumMod val="50000"/>
                          </a:schemeClr>
                        </a:solidFill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</a:tbl>
          </a:graphicData>
        </a:graphic>
      </p:graphicFrame>
      <p:sp>
        <p:nvSpPr>
          <p:cNvPr id="4" name="Подзаголовок 2"/>
          <p:cNvSpPr txBox="1">
            <a:spLocks/>
          </p:cNvSpPr>
          <p:nvPr/>
        </p:nvSpPr>
        <p:spPr>
          <a:xfrm>
            <a:off x="7086600" y="1447800"/>
            <a:ext cx="1857375" cy="357188"/>
          </a:xfrm>
          <a:prstGeom prst="rect">
            <a:avLst/>
          </a:prstGeom>
        </p:spPr>
        <p:txBody>
          <a:bodyPr>
            <a:normAutofit fontScale="92500"/>
          </a:bodyPr>
          <a:lstStyle/>
          <a:p>
            <a:pPr marL="342900" indent="-342900" algn="ctr" fontAlgn="auto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000" b="1" dirty="0">
                <a:solidFill>
                  <a:schemeClr val="bg1"/>
                </a:solidFill>
                <a:latin typeface="+mn-lt"/>
                <a:cs typeface="+mn-cs"/>
              </a:rPr>
              <a:t>млн. рублей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Скругленный прямоугольник 9"/>
          <p:cNvSpPr/>
          <p:nvPr/>
        </p:nvSpPr>
        <p:spPr>
          <a:xfrm>
            <a:off x="0" y="1676400"/>
            <a:ext cx="9144000" cy="51816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6387" name="Заголовок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1000125"/>
          </a:xfrm>
        </p:spPr>
        <p:txBody>
          <a:bodyPr/>
          <a:lstStyle/>
          <a:p>
            <a:pPr eaLnBrk="1" hangingPunct="1"/>
            <a:endParaRPr lang="ru-RU" altLang="ru-RU" sz="3200" smtClean="0">
              <a:solidFill>
                <a:srgbClr val="FFFF00"/>
              </a:solidFill>
              <a:latin typeface="Arial Black" pitchFamily="34" charset="0"/>
            </a:endParaRPr>
          </a:p>
        </p:txBody>
      </p:sp>
      <p:sp>
        <p:nvSpPr>
          <p:cNvPr id="16388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3400" y="1674264"/>
            <a:ext cx="1857375" cy="357187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u-RU" altLang="ru-RU" sz="2000" dirty="0" smtClean="0">
                <a:solidFill>
                  <a:schemeClr val="bg1"/>
                </a:solidFill>
              </a:rPr>
              <a:t>млн. рублей</a:t>
            </a:r>
          </a:p>
        </p:txBody>
      </p:sp>
      <p:graphicFrame>
        <p:nvGraphicFramePr>
          <p:cNvPr id="2" name="Диаграмма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76617101"/>
              </p:ext>
            </p:extLst>
          </p:nvPr>
        </p:nvGraphicFramePr>
        <p:xfrm>
          <a:off x="50800" y="1674264"/>
          <a:ext cx="8966200" cy="50567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2" name="Скругленный прямоугольник 11"/>
          <p:cNvSpPr/>
          <p:nvPr/>
        </p:nvSpPr>
        <p:spPr>
          <a:xfrm>
            <a:off x="0" y="0"/>
            <a:ext cx="9144000" cy="121443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500" b="1" dirty="0" smtClean="0">
                <a:solidFill>
                  <a:srgbClr val="FFFF00"/>
                </a:solidFill>
                <a:latin typeface="Arial Black" pitchFamily="34" charset="0"/>
              </a:rPr>
              <a:t>Безвозмездные</a:t>
            </a:r>
            <a:r>
              <a:rPr lang="ru-RU" sz="2500" dirty="0" smtClean="0">
                <a:solidFill>
                  <a:srgbClr val="FFFF00"/>
                </a:solidFill>
                <a:latin typeface="Arial Black" pitchFamily="34" charset="0"/>
              </a:rPr>
              <a:t> </a:t>
            </a:r>
            <a:r>
              <a:rPr lang="ru-RU" sz="2500" dirty="0">
                <a:solidFill>
                  <a:srgbClr val="FFFF00"/>
                </a:solidFill>
                <a:latin typeface="Arial Black" pitchFamily="34" charset="0"/>
              </a:rPr>
              <a:t>поступления из бюджетов других </a:t>
            </a:r>
            <a:r>
              <a:rPr lang="ru-RU" sz="2500" dirty="0" smtClean="0">
                <a:solidFill>
                  <a:srgbClr val="FFFF00"/>
                </a:solidFill>
                <a:latin typeface="Arial Black" pitchFamily="34" charset="0"/>
              </a:rPr>
              <a:t>уровней в 1</a:t>
            </a:r>
            <a:r>
              <a:rPr lang="ru-RU" sz="2500" dirty="0">
                <a:solidFill>
                  <a:srgbClr val="FFFF00"/>
                </a:solidFill>
                <a:latin typeface="Arial Black" pitchFamily="34" charset="0"/>
              </a:rPr>
              <a:t> </a:t>
            </a:r>
            <a:r>
              <a:rPr lang="ru-RU" sz="2500" dirty="0" smtClean="0">
                <a:solidFill>
                  <a:srgbClr val="FFFF00"/>
                </a:solidFill>
                <a:latin typeface="Arial Black" pitchFamily="34" charset="0"/>
              </a:rPr>
              <a:t>квартале 2018-2020 годов</a:t>
            </a:r>
            <a:endParaRPr lang="ru-RU" sz="25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0" y="0"/>
            <a:ext cx="9144000" cy="162877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2800" dirty="0">
                <a:solidFill>
                  <a:srgbClr val="FFC000"/>
                </a:solidFill>
                <a:latin typeface="Arial Black" pitchFamily="34" charset="0"/>
                <a:cs typeface="Arial" charset="0"/>
              </a:rPr>
              <a:t>Динамика поступлений налога на доходы физических лиц в части районного бюджета </a:t>
            </a:r>
            <a:r>
              <a:rPr lang="ru-RU" sz="2800" dirty="0" smtClean="0">
                <a:solidFill>
                  <a:srgbClr val="FFC000"/>
                </a:solidFill>
                <a:latin typeface="Arial Black" pitchFamily="34" charset="0"/>
                <a:cs typeface="Arial" charset="0"/>
              </a:rPr>
              <a:t>в </a:t>
            </a:r>
            <a:r>
              <a:rPr lang="en-US" sz="2800" dirty="0" smtClean="0">
                <a:solidFill>
                  <a:srgbClr val="FFC000"/>
                </a:solidFill>
                <a:latin typeface="Arial Black" pitchFamily="34" charset="0"/>
                <a:cs typeface="Arial" charset="0"/>
              </a:rPr>
              <a:t>I </a:t>
            </a:r>
            <a:r>
              <a:rPr lang="ru-RU" sz="2800" smtClean="0">
                <a:solidFill>
                  <a:srgbClr val="FFC000"/>
                </a:solidFill>
                <a:latin typeface="Arial Black" pitchFamily="34" charset="0"/>
                <a:cs typeface="Arial" charset="0"/>
              </a:rPr>
              <a:t>квартале 201</a:t>
            </a:r>
            <a:r>
              <a:rPr lang="ru-RU" sz="2800" smtClean="0">
                <a:solidFill>
                  <a:srgbClr val="FFC000"/>
                </a:solidFill>
                <a:latin typeface="Arial" charset="0"/>
                <a:cs typeface="Arial" charset="0"/>
              </a:rPr>
              <a:t>8</a:t>
            </a:r>
            <a:r>
              <a:rPr lang="ru-RU" sz="2800" smtClean="0">
                <a:solidFill>
                  <a:srgbClr val="FFC000"/>
                </a:solidFill>
                <a:latin typeface="Arial Black" pitchFamily="34" charset="0"/>
                <a:cs typeface="Arial" charset="0"/>
              </a:rPr>
              <a:t>-2020 </a:t>
            </a:r>
            <a:r>
              <a:rPr lang="ru-RU" sz="2800" dirty="0">
                <a:solidFill>
                  <a:srgbClr val="FFC000"/>
                </a:solidFill>
                <a:latin typeface="Arial Black" pitchFamily="34" charset="0"/>
                <a:cs typeface="Arial" charset="0"/>
              </a:rPr>
              <a:t>годов</a:t>
            </a:r>
            <a:endParaRPr lang="ru-RU" sz="2800" dirty="0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9219" name="Подзаголовок 5"/>
          <p:cNvSpPr>
            <a:spLocks noGrp="1"/>
          </p:cNvSpPr>
          <p:nvPr>
            <p:ph type="subTitle" idx="1"/>
          </p:nvPr>
        </p:nvSpPr>
        <p:spPr>
          <a:xfrm>
            <a:off x="533400" y="3228975"/>
            <a:ext cx="7854950" cy="1752600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mtClean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0" y="1628775"/>
            <a:ext cx="9144000" cy="5229225"/>
          </a:xfrm>
          <a:prstGeom prst="roundRect">
            <a:avLst/>
          </a:prstGeom>
          <a:solidFill>
            <a:srgbClr val="B9371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7413" name="Подзаголовок 2"/>
          <p:cNvSpPr txBox="1">
            <a:spLocks/>
          </p:cNvSpPr>
          <p:nvPr/>
        </p:nvSpPr>
        <p:spPr bwMode="auto">
          <a:xfrm>
            <a:off x="76200" y="1752600"/>
            <a:ext cx="1681163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18288"/>
          <a:lstStyle/>
          <a:p>
            <a:pPr algn="r">
              <a:lnSpc>
                <a:spcPct val="80000"/>
              </a:lnSpc>
              <a:spcBef>
                <a:spcPct val="20000"/>
              </a:spcBef>
              <a:buClr>
                <a:srgbClr val="0BD0D9"/>
              </a:buClr>
              <a:buSzPct val="95000"/>
              <a:buFont typeface="Wingdings 2" pitchFamily="18" charset="2"/>
              <a:buNone/>
            </a:pPr>
            <a:r>
              <a:rPr lang="ru-RU" altLang="ru-RU" sz="2000" dirty="0">
                <a:solidFill>
                  <a:schemeClr val="bg1"/>
                </a:solidFill>
                <a:latin typeface="Constantia" pitchFamily="18" charset="0"/>
              </a:rPr>
              <a:t>млн. рублей</a:t>
            </a:r>
          </a:p>
        </p:txBody>
      </p:sp>
      <p:graphicFrame>
        <p:nvGraphicFramePr>
          <p:cNvPr id="2" name="Диаграмма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77575623"/>
              </p:ext>
            </p:extLst>
          </p:nvPr>
        </p:nvGraphicFramePr>
        <p:xfrm>
          <a:off x="50800" y="1422400"/>
          <a:ext cx="9234488" cy="51038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кругленный прямоугольник 8"/>
          <p:cNvSpPr/>
          <p:nvPr/>
        </p:nvSpPr>
        <p:spPr>
          <a:xfrm>
            <a:off x="0" y="1143000"/>
            <a:ext cx="9144000" cy="5715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0" y="285750"/>
            <a:ext cx="9144000" cy="1071563"/>
          </a:xfrm>
          <a:prstGeom prst="rect">
            <a:avLst/>
          </a:prstGeom>
          <a:ln>
            <a:noFill/>
          </a:ln>
        </p:spPr>
        <p:txBody>
          <a:bodyPr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>
              <a:solidFill>
                <a:srgbClr val="FF0000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6929454" y="1071546"/>
            <a:ext cx="1714480" cy="357190"/>
          </a:xfrm>
          <a:prstGeom prst="rect">
            <a:avLst/>
          </a:prstGeom>
          <a:ln>
            <a:noFill/>
          </a:ln>
        </p:spPr>
        <p:txBody>
          <a:bodyPr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latin typeface="+mj-lt"/>
                <a:ea typeface="+mj-ea"/>
                <a:cs typeface="+mj-cs"/>
              </a:rPr>
              <a:t>млн. рублей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0" y="0"/>
            <a:ext cx="9144000" cy="107156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solidFill>
                  <a:srgbClr val="FFC000"/>
                </a:solidFill>
                <a:latin typeface="Constantia" pitchFamily="18" charset="0"/>
                <a:cs typeface="Arial" charset="0"/>
              </a:rPr>
              <a:t>Расходы бюджета Чертковского района </a:t>
            </a:r>
            <a:r>
              <a:rPr lang="ru-RU" sz="2400" b="1" dirty="0">
                <a:solidFill>
                  <a:srgbClr val="FFC000"/>
                </a:solidFill>
                <a:latin typeface="Arial" charset="0"/>
                <a:cs typeface="Arial" charset="0"/>
              </a:rPr>
              <a:t>исполнены </a:t>
            </a:r>
            <a:r>
              <a:rPr lang="ru-RU" sz="2400" b="1" dirty="0">
                <a:solidFill>
                  <a:srgbClr val="FFC000"/>
                </a:solidFill>
                <a:latin typeface="Constantia" pitchFamily="18" charset="0"/>
                <a:cs typeface="Arial" charset="0"/>
              </a:rPr>
              <a:t>в </a:t>
            </a:r>
            <a:r>
              <a:rPr lang="ru-RU" sz="2400" b="1" dirty="0">
                <a:solidFill>
                  <a:srgbClr val="FFC000"/>
                </a:solidFill>
                <a:latin typeface="Arial" charset="0"/>
                <a:cs typeface="Arial" charset="0"/>
              </a:rPr>
              <a:t>1 квартале </a:t>
            </a:r>
            <a:r>
              <a:rPr lang="ru-RU" sz="2400" b="1" dirty="0" smtClean="0">
                <a:solidFill>
                  <a:srgbClr val="FFC000"/>
                </a:solidFill>
                <a:latin typeface="Arial" charset="0"/>
                <a:cs typeface="Arial" charset="0"/>
              </a:rPr>
              <a:t>2020 </a:t>
            </a:r>
            <a:r>
              <a:rPr lang="ru-RU" sz="2400" b="1" dirty="0">
                <a:solidFill>
                  <a:srgbClr val="FFC000"/>
                </a:solidFill>
                <a:latin typeface="Arial" charset="0"/>
                <a:cs typeface="Arial" charset="0"/>
              </a:rPr>
              <a:t>года</a:t>
            </a:r>
            <a:r>
              <a:rPr lang="ru-RU" sz="2400" b="1" dirty="0">
                <a:solidFill>
                  <a:srgbClr val="FFC000"/>
                </a:solidFill>
                <a:latin typeface="Constantia" pitchFamily="18" charset="0"/>
                <a:cs typeface="Arial" charset="0"/>
              </a:rPr>
              <a:t> </a:t>
            </a:r>
            <a:br>
              <a:rPr lang="ru-RU" sz="2400" b="1" dirty="0">
                <a:solidFill>
                  <a:srgbClr val="FFC000"/>
                </a:solidFill>
                <a:latin typeface="Constantia" pitchFamily="18" charset="0"/>
                <a:cs typeface="Arial" charset="0"/>
              </a:rPr>
            </a:br>
            <a:r>
              <a:rPr lang="ru-RU" sz="2400" b="1" dirty="0" smtClean="0">
                <a:solidFill>
                  <a:srgbClr val="FFC000"/>
                </a:solidFill>
                <a:latin typeface="Constantia" pitchFamily="18" charset="0"/>
                <a:cs typeface="Arial" charset="0"/>
              </a:rPr>
              <a:t>224,6</a:t>
            </a:r>
            <a:r>
              <a:rPr lang="ru-RU" sz="2400" b="1" dirty="0" smtClean="0">
                <a:solidFill>
                  <a:schemeClr val="tx1"/>
                </a:solidFill>
                <a:latin typeface="Constantia" pitchFamily="18" charset="0"/>
                <a:cs typeface="Arial" charset="0"/>
              </a:rPr>
              <a:t>млн</a:t>
            </a:r>
            <a:r>
              <a:rPr lang="ru-RU" sz="2400" b="1" dirty="0">
                <a:solidFill>
                  <a:schemeClr val="tx1"/>
                </a:solidFill>
                <a:latin typeface="Constantia" pitchFamily="18" charset="0"/>
                <a:cs typeface="Arial" charset="0"/>
              </a:rPr>
              <a:t>. рублей, в том числе:</a:t>
            </a:r>
          </a:p>
        </p:txBody>
      </p:sp>
      <p:graphicFrame>
        <p:nvGraphicFramePr>
          <p:cNvPr id="10" name="Object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16573831"/>
              </p:ext>
            </p:extLst>
          </p:nvPr>
        </p:nvGraphicFramePr>
        <p:xfrm>
          <a:off x="228600" y="1143000"/>
          <a:ext cx="8686800" cy="5549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12" name="Лист" r:id="rId4" imgW="9239357" imgH="5400810" progId="Excel.Sheet.8">
                  <p:embed/>
                </p:oleObj>
              </mc:Choice>
              <mc:Fallback>
                <p:oleObj name="Лист" r:id="rId4" imgW="9239357" imgH="5400810" progId="Excel.Sheet.8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8600" y="1143000"/>
                        <a:ext cx="8686800" cy="5549900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кругленный прямоугольник 5"/>
          <p:cNvSpPr/>
          <p:nvPr/>
        </p:nvSpPr>
        <p:spPr>
          <a:xfrm>
            <a:off x="0" y="1714500"/>
            <a:ext cx="9144000" cy="49149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0" y="142875"/>
            <a:ext cx="9144000" cy="128587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000" b="1" dirty="0">
                <a:solidFill>
                  <a:srgbClr val="FFC000"/>
                </a:solidFill>
                <a:latin typeface="Constantia" pitchFamily="18" charset="0"/>
                <a:cs typeface="Arial" charset="0"/>
              </a:rPr>
              <a:t>Расходы бюджета Чертковского района в </a:t>
            </a:r>
          </a:p>
          <a:p>
            <a:pPr algn="ctr">
              <a:defRPr/>
            </a:pPr>
            <a:r>
              <a:rPr lang="ru-RU" sz="3000" b="1" dirty="0">
                <a:solidFill>
                  <a:srgbClr val="FFC000"/>
                </a:solidFill>
                <a:latin typeface="Arial" charset="0"/>
                <a:cs typeface="Arial" charset="0"/>
              </a:rPr>
              <a:t>1 квартале </a:t>
            </a:r>
            <a:r>
              <a:rPr lang="ru-RU" sz="3000" b="1" dirty="0" smtClean="0">
                <a:solidFill>
                  <a:srgbClr val="FFC000"/>
                </a:solidFill>
                <a:latin typeface="Arial" charset="0"/>
                <a:cs typeface="Arial" charset="0"/>
              </a:rPr>
              <a:t>2020</a:t>
            </a:r>
            <a:r>
              <a:rPr lang="ru-RU" sz="3000" b="1" dirty="0" smtClean="0">
                <a:solidFill>
                  <a:srgbClr val="FFC000"/>
                </a:solidFill>
                <a:latin typeface="Constantia" pitchFamily="18" charset="0"/>
                <a:cs typeface="Arial" charset="0"/>
              </a:rPr>
              <a:t> </a:t>
            </a:r>
            <a:r>
              <a:rPr lang="ru-RU" sz="3000" b="1" dirty="0">
                <a:solidFill>
                  <a:srgbClr val="FFC000"/>
                </a:solidFill>
                <a:latin typeface="Constantia" pitchFamily="18" charset="0"/>
                <a:cs typeface="Arial" charset="0"/>
              </a:rPr>
              <a:t>год</a:t>
            </a:r>
            <a:r>
              <a:rPr lang="ru-RU" sz="3000" b="1" dirty="0">
                <a:solidFill>
                  <a:srgbClr val="FFC000"/>
                </a:solidFill>
                <a:latin typeface="Arial" charset="0"/>
                <a:cs typeface="Arial" charset="0"/>
              </a:rPr>
              <a:t>а</a:t>
            </a:r>
            <a:r>
              <a:rPr lang="ru-RU" sz="3000" b="1" dirty="0">
                <a:solidFill>
                  <a:srgbClr val="FFC000"/>
                </a:solidFill>
                <a:latin typeface="Constantia" pitchFamily="18" charset="0"/>
                <a:cs typeface="Arial" charset="0"/>
              </a:rPr>
              <a:t/>
            </a:r>
            <a:br>
              <a:rPr lang="ru-RU" sz="3000" b="1" dirty="0">
                <a:solidFill>
                  <a:srgbClr val="FFC000"/>
                </a:solidFill>
                <a:latin typeface="Constantia" pitchFamily="18" charset="0"/>
                <a:cs typeface="Arial" charset="0"/>
              </a:rPr>
            </a:br>
            <a:r>
              <a:rPr lang="ru-RU" sz="2800" b="1" dirty="0">
                <a:solidFill>
                  <a:schemeClr val="tx1"/>
                </a:solidFill>
                <a:latin typeface="Constantia" pitchFamily="18" charset="0"/>
                <a:cs typeface="Arial" charset="0"/>
              </a:rPr>
              <a:t>на образование </a:t>
            </a:r>
            <a:r>
              <a:rPr lang="ru-RU" sz="2800" b="1" dirty="0" smtClean="0">
                <a:solidFill>
                  <a:schemeClr val="tx1"/>
                </a:solidFill>
                <a:latin typeface="Arial" charset="0"/>
                <a:cs typeface="Arial" charset="0"/>
              </a:rPr>
              <a:t>111,3</a:t>
            </a:r>
            <a:r>
              <a:rPr lang="ru-RU" sz="2800" b="1" dirty="0" smtClean="0">
                <a:solidFill>
                  <a:schemeClr val="tx1"/>
                </a:solidFill>
                <a:latin typeface="Constantia" pitchFamily="18" charset="0"/>
                <a:cs typeface="Arial" charset="0"/>
              </a:rPr>
              <a:t> </a:t>
            </a:r>
            <a:r>
              <a:rPr lang="ru-RU" sz="2800" b="1" dirty="0">
                <a:solidFill>
                  <a:schemeClr val="tx1"/>
                </a:solidFill>
                <a:latin typeface="Constantia" pitchFamily="18" charset="0"/>
                <a:cs typeface="Arial" charset="0"/>
              </a:rPr>
              <a:t>млн. рублей, в том числе:</a:t>
            </a:r>
          </a:p>
        </p:txBody>
      </p:sp>
      <p:graphicFrame>
        <p:nvGraphicFramePr>
          <p:cNvPr id="7200" name="Object 3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03760347"/>
              </p:ext>
            </p:extLst>
          </p:nvPr>
        </p:nvGraphicFramePr>
        <p:xfrm>
          <a:off x="195263" y="1881188"/>
          <a:ext cx="8704262" cy="4343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35" name="Лист" r:id="rId4" imgW="8705844" imgH="4343490" progId="Excel.Sheet.8">
                  <p:embed/>
                </p:oleObj>
              </mc:Choice>
              <mc:Fallback>
                <p:oleObj name="Лист" r:id="rId4" imgW="8705844" imgH="4343490" progId="Excel.Sheet.8">
                  <p:embed/>
                  <p:pic>
                    <p:nvPicPr>
                      <p:cNvPr id="0" name="Picture 32"/>
                      <p:cNvPicPr>
                        <a:picLocks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5263" y="1881188"/>
                        <a:ext cx="8704262" cy="43434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Скругленный прямоугольник 11"/>
          <p:cNvSpPr/>
          <p:nvPr/>
        </p:nvSpPr>
        <p:spPr>
          <a:xfrm>
            <a:off x="0" y="1357313"/>
            <a:ext cx="9144000" cy="5214937"/>
          </a:xfrm>
          <a:prstGeom prst="roundRect">
            <a:avLst/>
          </a:prstGeom>
          <a:solidFill>
            <a:srgbClr val="80567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8625" y="1357313"/>
            <a:ext cx="1643063" cy="285750"/>
          </a:xfrm>
        </p:spPr>
        <p:txBody>
          <a:bodyPr rtlCol="0">
            <a:normAutofit fontScale="850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1800" b="1" dirty="0" smtClean="0">
                <a:solidFill>
                  <a:schemeClr val="bg1"/>
                </a:solidFill>
                <a:latin typeface="Constantia" pitchFamily="18" charset="0"/>
              </a:rPr>
              <a:t>млн. рублей</a:t>
            </a: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0" y="0"/>
            <a:ext cx="9144000" cy="121443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>
                <a:solidFill>
                  <a:srgbClr val="FFFF00"/>
                </a:solidFill>
                <a:cs typeface="Arial" charset="0"/>
              </a:rPr>
              <a:t>Динамика расходов бюджета Чертковского района</a:t>
            </a:r>
            <a:r>
              <a:rPr lang="ru-RU" sz="2800" b="1" dirty="0">
                <a:solidFill>
                  <a:srgbClr val="FFFF00"/>
                </a:solidFill>
                <a:latin typeface="Arial" charset="0"/>
                <a:cs typeface="Arial" charset="0"/>
              </a:rPr>
              <a:t> в 1 квартале </a:t>
            </a:r>
            <a:r>
              <a:rPr lang="ru-RU" sz="2800" b="1" dirty="0" smtClean="0">
                <a:solidFill>
                  <a:srgbClr val="FFFF00"/>
                </a:solidFill>
                <a:latin typeface="Arial" charset="0"/>
                <a:cs typeface="Arial" charset="0"/>
              </a:rPr>
              <a:t>2019-2020 </a:t>
            </a:r>
            <a:r>
              <a:rPr lang="ru-RU" sz="2800" b="1" dirty="0">
                <a:solidFill>
                  <a:srgbClr val="FFFF00"/>
                </a:solidFill>
                <a:latin typeface="Arial" charset="0"/>
                <a:cs typeface="Arial" charset="0"/>
              </a:rPr>
              <a:t>годов</a:t>
            </a:r>
            <a:r>
              <a:rPr lang="ru-RU" sz="2800" b="1" dirty="0">
                <a:solidFill>
                  <a:srgbClr val="002060"/>
                </a:solidFill>
                <a:cs typeface="Arial" charset="0"/>
              </a:rPr>
              <a:t> </a:t>
            </a:r>
          </a:p>
          <a:p>
            <a:pPr algn="ctr">
              <a:defRPr/>
            </a:pPr>
            <a:r>
              <a:rPr lang="ru-RU" sz="2800" b="1" dirty="0">
                <a:solidFill>
                  <a:schemeClr val="tx1"/>
                </a:solidFill>
                <a:cs typeface="Arial" charset="0"/>
              </a:rPr>
              <a:t>на культуру</a:t>
            </a:r>
          </a:p>
        </p:txBody>
      </p:sp>
      <p:graphicFrame>
        <p:nvGraphicFramePr>
          <p:cNvPr id="7" name="Диаграмма 6"/>
          <p:cNvGraphicFramePr/>
          <p:nvPr>
            <p:extLst>
              <p:ext uri="{D42A27DB-BD31-4B8C-83A1-F6EECF244321}">
                <p14:modId xmlns:p14="http://schemas.microsoft.com/office/powerpoint/2010/main" val="782354044"/>
              </p:ext>
            </p:extLst>
          </p:nvPr>
        </p:nvGraphicFramePr>
        <p:xfrm>
          <a:off x="228600" y="1600200"/>
          <a:ext cx="8763000" cy="4724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cxnSp>
        <p:nvCxnSpPr>
          <p:cNvPr id="9" name="Прямая со стрелкой 8"/>
          <p:cNvCxnSpPr/>
          <p:nvPr/>
        </p:nvCxnSpPr>
        <p:spPr>
          <a:xfrm flipV="1">
            <a:off x="4114800" y="3820556"/>
            <a:ext cx="990600" cy="66120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14" name="Подзаголовок 2"/>
          <p:cNvSpPr txBox="1">
            <a:spLocks/>
          </p:cNvSpPr>
          <p:nvPr/>
        </p:nvSpPr>
        <p:spPr bwMode="auto">
          <a:xfrm rot="19735810">
            <a:off x="4046744" y="3720655"/>
            <a:ext cx="914400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000" b="1" dirty="0" smtClean="0">
                <a:solidFill>
                  <a:schemeClr val="bg1"/>
                </a:solidFill>
                <a:latin typeface="Constantia" pitchFamily="18" charset="0"/>
              </a:rPr>
              <a:t>112,7%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Скругленный прямоугольник 7"/>
          <p:cNvSpPr/>
          <p:nvPr/>
        </p:nvSpPr>
        <p:spPr>
          <a:xfrm>
            <a:off x="0" y="1285875"/>
            <a:ext cx="9144000" cy="557212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4579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85750" y="1357313"/>
            <a:ext cx="1895475" cy="34290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u-RU" altLang="ru-RU" sz="2000" b="1" smtClean="0">
                <a:solidFill>
                  <a:srgbClr val="002060"/>
                </a:solidFill>
                <a:latin typeface="Constantia" pitchFamily="18" charset="0"/>
              </a:rPr>
              <a:t>млн. рублей</a:t>
            </a:r>
          </a:p>
        </p:txBody>
      </p:sp>
      <p:graphicFrame>
        <p:nvGraphicFramePr>
          <p:cNvPr id="2" name="Диаграмма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04746750"/>
              </p:ext>
            </p:extLst>
          </p:nvPr>
        </p:nvGraphicFramePr>
        <p:xfrm>
          <a:off x="293688" y="1692275"/>
          <a:ext cx="8605837" cy="51419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" name="Скругленный прямоугольник 6"/>
          <p:cNvSpPr/>
          <p:nvPr/>
        </p:nvSpPr>
        <p:spPr>
          <a:xfrm>
            <a:off x="0" y="0"/>
            <a:ext cx="9144000" cy="121443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>
                <a:solidFill>
                  <a:srgbClr val="FFC000"/>
                </a:solidFill>
                <a:cs typeface="Arial" charset="0"/>
              </a:rPr>
              <a:t>Динамика расходов бюджета Чертковского района</a:t>
            </a:r>
            <a:r>
              <a:rPr lang="ru-RU" sz="2800" b="1" dirty="0">
                <a:solidFill>
                  <a:srgbClr val="FFC000"/>
                </a:solidFill>
                <a:latin typeface="Arial" charset="0"/>
                <a:cs typeface="Arial" charset="0"/>
              </a:rPr>
              <a:t> </a:t>
            </a:r>
            <a:r>
              <a:rPr lang="ru-RU" sz="2800" b="1" dirty="0">
                <a:solidFill>
                  <a:srgbClr val="FFC000"/>
                </a:solidFill>
                <a:cs typeface="Arial" charset="0"/>
              </a:rPr>
              <a:t> на социальную политику </a:t>
            </a:r>
            <a:r>
              <a:rPr lang="ru-RU" sz="2800" b="1" dirty="0">
                <a:solidFill>
                  <a:srgbClr val="FFC000"/>
                </a:solidFill>
                <a:latin typeface="Arial" charset="0"/>
                <a:cs typeface="Arial" charset="0"/>
              </a:rPr>
              <a:t>в 1 квартале </a:t>
            </a:r>
            <a:r>
              <a:rPr lang="ru-RU" sz="2800" b="1" dirty="0" smtClean="0">
                <a:solidFill>
                  <a:srgbClr val="FFC000"/>
                </a:solidFill>
                <a:cs typeface="Arial" charset="0"/>
              </a:rPr>
              <a:t>201</a:t>
            </a:r>
            <a:r>
              <a:rPr lang="ru-RU" sz="2800" b="1" dirty="0" smtClean="0">
                <a:solidFill>
                  <a:srgbClr val="FFC000"/>
                </a:solidFill>
                <a:latin typeface="Arial" charset="0"/>
                <a:cs typeface="Arial" charset="0"/>
              </a:rPr>
              <a:t>9</a:t>
            </a:r>
            <a:r>
              <a:rPr lang="ru-RU" sz="2800" b="1" dirty="0" smtClean="0">
                <a:solidFill>
                  <a:srgbClr val="FFC000"/>
                </a:solidFill>
                <a:cs typeface="Arial" charset="0"/>
              </a:rPr>
              <a:t> </a:t>
            </a:r>
            <a:r>
              <a:rPr lang="ru-RU" sz="2800" b="1" dirty="0">
                <a:solidFill>
                  <a:srgbClr val="FFC000"/>
                </a:solidFill>
                <a:cs typeface="Arial" charset="0"/>
              </a:rPr>
              <a:t>– </a:t>
            </a:r>
            <a:r>
              <a:rPr lang="ru-RU" sz="2800" b="1" dirty="0" smtClean="0">
                <a:solidFill>
                  <a:srgbClr val="FFC000"/>
                </a:solidFill>
                <a:cs typeface="Arial" charset="0"/>
              </a:rPr>
              <a:t>2020 </a:t>
            </a:r>
            <a:r>
              <a:rPr lang="ru-RU" sz="2800" b="1" dirty="0">
                <a:solidFill>
                  <a:srgbClr val="FFC000"/>
                </a:solidFill>
                <a:cs typeface="Arial" charset="0"/>
              </a:rPr>
              <a:t>года</a:t>
            </a:r>
            <a:endParaRPr lang="ru-RU" sz="2800" b="1" dirty="0">
              <a:solidFill>
                <a:srgbClr val="FFFFFF"/>
              </a:solidFill>
              <a:cs typeface="Arial" charset="0"/>
            </a:endParaRPr>
          </a:p>
          <a:p>
            <a:pPr algn="ctr">
              <a:defRPr/>
            </a:pPr>
            <a:endParaRPr lang="ru-RU" sz="2800" b="1" dirty="0">
              <a:solidFill>
                <a:srgbClr val="FFC000"/>
              </a:solidFill>
              <a:cs typeface="Arial" charset="0"/>
            </a:endParaRPr>
          </a:p>
        </p:txBody>
      </p:sp>
      <p:sp>
        <p:nvSpPr>
          <p:cNvPr id="24583" name="Подзаголовок 2"/>
          <p:cNvSpPr txBox="1">
            <a:spLocks/>
          </p:cNvSpPr>
          <p:nvPr/>
        </p:nvSpPr>
        <p:spPr bwMode="auto">
          <a:xfrm rot="18828926">
            <a:off x="3948381" y="3775482"/>
            <a:ext cx="89535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18288"/>
          <a:lstStyle/>
          <a:p>
            <a:pPr algn="ctr">
              <a:lnSpc>
                <a:spcPct val="80000"/>
              </a:lnSpc>
              <a:spcBef>
                <a:spcPct val="20000"/>
              </a:spcBef>
              <a:buClr>
                <a:srgbClr val="0BD0D9"/>
              </a:buClr>
              <a:buSzPct val="95000"/>
              <a:buFont typeface="Wingdings 2" pitchFamily="18" charset="2"/>
              <a:buNone/>
            </a:pPr>
            <a:r>
              <a:rPr lang="ru-RU" alt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108,9%</a:t>
            </a:r>
            <a:endParaRPr lang="ru-RU" altLang="ru-RU" sz="2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одзаголовок 2"/>
          <p:cNvSpPr txBox="1">
            <a:spLocks/>
          </p:cNvSpPr>
          <p:nvPr/>
        </p:nvSpPr>
        <p:spPr bwMode="auto">
          <a:xfrm>
            <a:off x="3145368" y="5111631"/>
            <a:ext cx="573025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18288"/>
          <a:lstStyle/>
          <a:p>
            <a:pPr algn="ctr">
              <a:lnSpc>
                <a:spcPct val="80000"/>
              </a:lnSpc>
              <a:spcBef>
                <a:spcPct val="20000"/>
              </a:spcBef>
              <a:buClr>
                <a:srgbClr val="0BD0D9"/>
              </a:buClr>
              <a:buSzPct val="95000"/>
              <a:buFont typeface="Wingdings 2" pitchFamily="18" charset="2"/>
              <a:buNone/>
            </a:pPr>
            <a:r>
              <a:rPr lang="ru-RU" altLang="ru-RU" sz="2400" dirty="0" smtClean="0">
                <a:latin typeface="Times New Roman" pitchFamily="18" charset="0"/>
                <a:cs typeface="Times New Roman" pitchFamily="18" charset="0"/>
              </a:rPr>
              <a:t>77,3</a:t>
            </a:r>
            <a:endParaRPr lang="ru-RU" alt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Скругленный прямоугольник 11"/>
          <p:cNvSpPr/>
          <p:nvPr/>
        </p:nvSpPr>
        <p:spPr>
          <a:xfrm>
            <a:off x="0" y="1295400"/>
            <a:ext cx="9144000" cy="5286375"/>
          </a:xfrm>
          <a:prstGeom prst="roundRect">
            <a:avLst/>
          </a:prstGeom>
          <a:solidFill>
            <a:srgbClr val="B216B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560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57200" y="1371600"/>
            <a:ext cx="1895475" cy="357188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u-RU" altLang="ru-RU" sz="2000" b="1" smtClean="0">
                <a:solidFill>
                  <a:schemeClr val="bg1"/>
                </a:solidFill>
                <a:latin typeface="Constantia" pitchFamily="18" charset="0"/>
              </a:rPr>
              <a:t>млн. рублей</a:t>
            </a:r>
          </a:p>
        </p:txBody>
      </p:sp>
      <p:graphicFrame>
        <p:nvGraphicFramePr>
          <p:cNvPr id="2" name="Диаграмма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5471757"/>
              </p:ext>
            </p:extLst>
          </p:nvPr>
        </p:nvGraphicFramePr>
        <p:xfrm>
          <a:off x="293688" y="1708150"/>
          <a:ext cx="8605837" cy="45640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5605" name="Подзаголовок 2"/>
          <p:cNvSpPr txBox="1">
            <a:spLocks/>
          </p:cNvSpPr>
          <p:nvPr/>
        </p:nvSpPr>
        <p:spPr bwMode="auto">
          <a:xfrm rot="2311811">
            <a:off x="4574563" y="3548284"/>
            <a:ext cx="752475" cy="357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18288"/>
          <a:lstStyle/>
          <a:p>
            <a:pPr algn="ctr">
              <a:lnSpc>
                <a:spcPct val="80000"/>
              </a:lnSpc>
              <a:spcBef>
                <a:spcPct val="20000"/>
              </a:spcBef>
              <a:buClr>
                <a:srgbClr val="0BD0D9"/>
              </a:buClr>
              <a:buSzPct val="95000"/>
              <a:buFont typeface="Wingdings 2" pitchFamily="18" charset="2"/>
              <a:buNone/>
            </a:pPr>
            <a:r>
              <a:rPr lang="ru-RU" altLang="ru-RU" sz="17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97,4%</a:t>
            </a:r>
            <a:endParaRPr lang="ru-RU" altLang="ru-RU" sz="17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0" y="0"/>
            <a:ext cx="9144000" cy="128587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 dirty="0">
                <a:solidFill>
                  <a:srgbClr val="FFFF00"/>
                </a:solidFill>
                <a:latin typeface="Arial" charset="0"/>
                <a:cs typeface="Arial" charset="0"/>
              </a:rPr>
              <a:t>Динамика расходов</a:t>
            </a:r>
            <a:r>
              <a:rPr lang="ru-RU" sz="3200" b="1" dirty="0">
                <a:solidFill>
                  <a:srgbClr val="FFFF00"/>
                </a:solidFill>
                <a:cs typeface="Arial" charset="0"/>
              </a:rPr>
              <a:t> бюджета Чертковского района в </a:t>
            </a:r>
            <a:r>
              <a:rPr lang="ru-RU" sz="3200" b="1" dirty="0">
                <a:solidFill>
                  <a:srgbClr val="FFFF00"/>
                </a:solidFill>
                <a:latin typeface="Arial" charset="0"/>
                <a:cs typeface="Arial" charset="0"/>
              </a:rPr>
              <a:t> 1 квартале в </a:t>
            </a:r>
            <a:r>
              <a:rPr lang="ru-RU" sz="3200" b="1" dirty="0" smtClean="0">
                <a:solidFill>
                  <a:srgbClr val="FFFF00"/>
                </a:solidFill>
                <a:cs typeface="Arial" charset="0"/>
              </a:rPr>
              <a:t>201</a:t>
            </a:r>
            <a:r>
              <a:rPr lang="ru-RU" sz="3200" b="1" dirty="0" smtClean="0">
                <a:solidFill>
                  <a:srgbClr val="FFFF00"/>
                </a:solidFill>
                <a:latin typeface="Arial" charset="0"/>
                <a:cs typeface="Arial" charset="0"/>
              </a:rPr>
              <a:t>9</a:t>
            </a:r>
            <a:r>
              <a:rPr lang="ru-RU" sz="3200" b="1" dirty="0" smtClean="0">
                <a:solidFill>
                  <a:srgbClr val="FFFF00"/>
                </a:solidFill>
                <a:cs typeface="Arial" charset="0"/>
              </a:rPr>
              <a:t> </a:t>
            </a:r>
            <a:r>
              <a:rPr lang="ru-RU" sz="3200" b="1" dirty="0">
                <a:solidFill>
                  <a:srgbClr val="FFFF00"/>
                </a:solidFill>
                <a:cs typeface="Arial" charset="0"/>
              </a:rPr>
              <a:t>– </a:t>
            </a:r>
            <a:r>
              <a:rPr lang="ru-RU" sz="3200" b="1" dirty="0" smtClean="0">
                <a:solidFill>
                  <a:srgbClr val="FFFF00"/>
                </a:solidFill>
                <a:cs typeface="Arial" charset="0"/>
              </a:rPr>
              <a:t>2020 </a:t>
            </a:r>
            <a:r>
              <a:rPr lang="ru-RU" sz="3200" b="1" dirty="0">
                <a:solidFill>
                  <a:srgbClr val="FFFF00"/>
                </a:solidFill>
                <a:cs typeface="Arial" charset="0"/>
              </a:rPr>
              <a:t>годах</a:t>
            </a:r>
            <a:r>
              <a:rPr lang="ru-RU" sz="2800" dirty="0">
                <a:solidFill>
                  <a:srgbClr val="FFC000"/>
                </a:solidFill>
                <a:latin typeface="Constantia" pitchFamily="18" charset="0"/>
                <a:cs typeface="Arial" charset="0"/>
              </a:rPr>
              <a:t/>
            </a:r>
            <a:br>
              <a:rPr lang="ru-RU" sz="2800" dirty="0">
                <a:solidFill>
                  <a:srgbClr val="FFC000"/>
                </a:solidFill>
                <a:latin typeface="Constantia" pitchFamily="18" charset="0"/>
                <a:cs typeface="Arial" charset="0"/>
              </a:rPr>
            </a:br>
            <a:r>
              <a:rPr lang="ru-RU" sz="2800" b="1" dirty="0">
                <a:solidFill>
                  <a:schemeClr val="tx1"/>
                </a:solidFill>
                <a:latin typeface="Constantia" pitchFamily="18" charset="0"/>
                <a:cs typeface="Arial" charset="0"/>
              </a:rPr>
              <a:t>на</a:t>
            </a:r>
            <a:r>
              <a:rPr lang="ru-RU" sz="2800" dirty="0">
                <a:solidFill>
                  <a:schemeClr val="tx1"/>
                </a:solidFill>
                <a:latin typeface="Constantia" pitchFamily="18" charset="0"/>
                <a:cs typeface="Arial" charset="0"/>
              </a:rPr>
              <a:t> </a:t>
            </a:r>
            <a:r>
              <a:rPr lang="ru-RU" sz="2800" b="1" dirty="0">
                <a:solidFill>
                  <a:schemeClr val="tx1"/>
                </a:solidFill>
                <a:latin typeface="Constantia" pitchFamily="18" charset="0"/>
                <a:cs typeface="Arial" charset="0"/>
              </a:rPr>
              <a:t>образование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1196</TotalTime>
  <Words>314</Words>
  <Application>Microsoft Office PowerPoint</Application>
  <PresentationFormat>Экран (4:3)</PresentationFormat>
  <Paragraphs>111</Paragraphs>
  <Slides>10</Slides>
  <Notes>2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8" baseType="lpstr">
      <vt:lpstr>Arial</vt:lpstr>
      <vt:lpstr>Arial Black</vt:lpstr>
      <vt:lpstr>Calibri</vt:lpstr>
      <vt:lpstr>Constantia</vt:lpstr>
      <vt:lpstr>Times New Roman</vt:lpstr>
      <vt:lpstr>Wingdings 2</vt:lpstr>
      <vt:lpstr>Тема Office</vt:lpstr>
      <vt:lpstr>Лист Microsoft Excel 97-2003</vt:lpstr>
      <vt:lpstr>Отчет об исполнении бюджета Чертковского района  за I квартал 2020 года </vt:lpstr>
      <vt:lpstr>Основные параметры бюджета Чертковского района за отчетный период 2018-2020 годов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Отчет об исполнении бюджета Чертковского района  за 2012 год</dc:title>
  <dc:creator>Svistunov</dc:creator>
  <cp:lastModifiedBy>Kolesnikov</cp:lastModifiedBy>
  <cp:revision>211</cp:revision>
  <dcterms:created xsi:type="dcterms:W3CDTF">2013-05-15T04:04:10Z</dcterms:created>
  <dcterms:modified xsi:type="dcterms:W3CDTF">2021-02-04T07:46:57Z</dcterms:modified>
</cp:coreProperties>
</file>