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  <p:sldMasterId id="2147483924" r:id="rId2"/>
    <p:sldMasterId id="2147483942" r:id="rId3"/>
    <p:sldMasterId id="2147483961" r:id="rId4"/>
  </p:sldMasterIdLst>
  <p:notesMasterIdLst>
    <p:notesMasterId r:id="rId25"/>
  </p:notesMasterIdLst>
  <p:sldIdLst>
    <p:sldId id="300" r:id="rId5"/>
    <p:sldId id="258" r:id="rId6"/>
    <p:sldId id="262" r:id="rId7"/>
    <p:sldId id="259" r:id="rId8"/>
    <p:sldId id="261" r:id="rId9"/>
    <p:sldId id="263" r:id="rId10"/>
    <p:sldId id="301" r:id="rId11"/>
    <p:sldId id="302" r:id="rId12"/>
    <p:sldId id="303" r:id="rId13"/>
    <p:sldId id="304" r:id="rId14"/>
    <p:sldId id="305" r:id="rId15"/>
    <p:sldId id="318" r:id="rId16"/>
    <p:sldId id="264" r:id="rId17"/>
    <p:sldId id="268" r:id="rId18"/>
    <p:sldId id="295" r:id="rId19"/>
    <p:sldId id="277" r:id="rId20"/>
    <p:sldId id="319" r:id="rId21"/>
    <p:sldId id="320" r:id="rId22"/>
    <p:sldId id="321" r:id="rId23"/>
    <p:sldId id="322" r:id="rId24"/>
  </p:sldIdLst>
  <p:sldSz cx="6858000" cy="51435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1674" y="114"/>
      </p:cViewPr>
      <p:guideLst>
        <p:guide orient="horz" pos="16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115048154669106E-2"/>
          <c:y val="0.15840349228120246"/>
          <c:w val="0.54997594232688718"/>
          <c:h val="0.841596507718797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dkEdge"/>
          </c:spPr>
          <c:explosion val="25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446A-4AAB-9157-9DA140032D6E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46A-4AAB-9157-9DA140032D6E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446A-4AAB-9157-9DA140032D6E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446A-4AAB-9157-9DA140032D6E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446A-4AAB-9157-9DA140032D6E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446A-4AAB-9157-9DA140032D6E}"/>
              </c:ext>
            </c:extLst>
          </c:dPt>
          <c:dPt>
            <c:idx val="6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446A-4AAB-9157-9DA140032D6E}"/>
              </c:ext>
            </c:extLst>
          </c:dPt>
          <c:dLbls>
            <c:dLbl>
              <c:idx val="0"/>
              <c:layout>
                <c:manualLayout>
                  <c:x val="-0.19473225874631828"/>
                  <c:y val="-9.8113974756280198E-2"/>
                </c:manualLayout>
              </c:layout>
              <c:spPr/>
              <c:txPr>
                <a:bodyPr/>
                <a:lstStyle/>
                <a:p>
                  <a:pPr>
                    <a:defRPr sz="2399" b="1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46A-4AAB-9157-9DA140032D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4.2421286115436177E-2"/>
                </c:manualLayout>
              </c:layout>
              <c:spPr/>
              <c:txPr>
                <a:bodyPr/>
                <a:lstStyle/>
                <a:p>
                  <a:pPr>
                    <a:defRPr sz="2399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446A-4AAB-9157-9DA140032D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677180855243727E-2"/>
                  <c:y val="-7.0424021253902888E-2"/>
                </c:manualLayout>
              </c:layout>
              <c:spPr/>
              <c:txPr>
                <a:bodyPr/>
                <a:lstStyle/>
                <a:p>
                  <a:pPr>
                    <a:defRPr sz="2399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446A-4AAB-9157-9DA140032D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2113265644377367E-2"/>
                  <c:y val="-0.10441522735054329"/>
                </c:manualLayout>
              </c:layout>
              <c:spPr/>
              <c:txPr>
                <a:bodyPr/>
                <a:lstStyle/>
                <a:p>
                  <a:pPr>
                    <a:defRPr sz="2399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446A-4AAB-9157-9DA140032D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8248029426238931E-2"/>
                  <c:y val="-9.3759781485679025E-2"/>
                </c:manualLayout>
              </c:layout>
              <c:spPr/>
              <c:txPr>
                <a:bodyPr/>
                <a:lstStyle/>
                <a:p>
                  <a:pPr>
                    <a:defRPr sz="2399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446A-4AAB-9157-9DA140032D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635021602994346"/>
                  <c:y val="4.8815153771841042E-2"/>
                </c:manualLayout>
              </c:layout>
              <c:spPr/>
              <c:txPr>
                <a:bodyPr/>
                <a:lstStyle/>
                <a:p>
                  <a:pPr>
                    <a:defRPr sz="2399" b="1"/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446A-4AAB-9157-9DA140032D6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399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 - 110,9</c:v>
                </c:pt>
                <c:pt idx="1">
                  <c:v>Акцизы - 33,7</c:v>
                </c:pt>
                <c:pt idx="2">
                  <c:v>Транспортный налог - 21,2</c:v>
                </c:pt>
                <c:pt idx="3">
                  <c:v>Доходы от использования имущества - 16,8</c:v>
                </c:pt>
                <c:pt idx="4">
                  <c:v>Налог на совокупный доход - 11,8</c:v>
                </c:pt>
                <c:pt idx="5">
                  <c:v>Государственная пошлина - 4,9</c:v>
                </c:pt>
                <c:pt idx="6">
                  <c:v>Штрафы, санкции, возмещение имущества - 0,2</c:v>
                </c:pt>
                <c:pt idx="7">
                  <c:v>Иные доходы - 0,7</c:v>
                </c:pt>
              </c:strCache>
            </c:strRef>
          </c:cat>
          <c:val>
            <c:numRef>
              <c:f>Лист1!$B$2:$B$9</c:f>
              <c:numCache>
                <c:formatCode>0.0%</c:formatCode>
                <c:ptCount val="8"/>
                <c:pt idx="0">
                  <c:v>0.55400000000000005</c:v>
                </c:pt>
                <c:pt idx="1">
                  <c:v>0.16800000000000001</c:v>
                </c:pt>
                <c:pt idx="2">
                  <c:v>0.106</c:v>
                </c:pt>
                <c:pt idx="3">
                  <c:v>8.4000000000000005E-2</c:v>
                </c:pt>
                <c:pt idx="4">
                  <c:v>0.06</c:v>
                </c:pt>
                <c:pt idx="5">
                  <c:v>2.4E-2</c:v>
                </c:pt>
                <c:pt idx="6">
                  <c:v>1E-3</c:v>
                </c:pt>
                <c:pt idx="7">
                  <c:v>3.0000000000000001E-3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446A-4AAB-9157-9DA140032D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9041">
          <a:noFill/>
        </a:ln>
      </c:spPr>
    </c:plotArea>
    <c:legend>
      <c:legendPos val="r"/>
      <c:layout>
        <c:manualLayout>
          <c:xMode val="edge"/>
          <c:yMode val="edge"/>
          <c:x val="0.59964071456201962"/>
          <c:y val="5.7216759248856206E-4"/>
          <c:w val="0.40035928543798038"/>
          <c:h val="0.94397688758114173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349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  <a:alpha val="83000"/>
              </a:schemeClr>
            </a:solidFill>
            <a:ln w="19050">
              <a:noFill/>
            </a:ln>
            <a:effectLst/>
            <a:scene3d>
              <a:camera prst="orthographicFront"/>
              <a:lightRig rig="threePt" dir="t"/>
            </a:scene3d>
            <a:sp3d prstMaterial="dkEdge">
              <a:bevelT/>
            </a:sp3d>
          </c:spPr>
          <c:invertIfNegative val="0"/>
          <c:dLbls>
            <c:dLbl>
              <c:idx val="0"/>
              <c:layout>
                <c:manualLayout>
                  <c:x val="1.5914707194450133E-2"/>
                  <c:y val="-0.379057669623141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C9D-4CFB-882F-CA8442D6251E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9466919965313094E-3"/>
                  <c:y val="-0.369338242196906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C9D-4CFB-882F-CA8442D6251E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914707194450154E-2"/>
                  <c:y val="-0.385537287907297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C9D-4CFB-882F-CA8442D6251E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946691996531273E-3"/>
                  <c:y val="-0.414695570186000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C9D-4CFB-882F-CA8442D6251E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3925368795143883E-2"/>
                  <c:y val="-0.430894615896391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C9D-4CFB-882F-CA8442D6251E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Факт 2018</c:v>
                </c:pt>
                <c:pt idx="1">
                  <c:v>Оценка 2019</c:v>
                </c:pt>
                <c:pt idx="2">
                  <c:v>План 2020</c:v>
                </c:pt>
                <c:pt idx="3">
                  <c:v>План 2021</c:v>
                </c:pt>
                <c:pt idx="4">
                  <c:v>План 2022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112.2</c:v>
                </c:pt>
                <c:pt idx="1">
                  <c:v>109.4</c:v>
                </c:pt>
                <c:pt idx="2">
                  <c:v>110.9</c:v>
                </c:pt>
                <c:pt idx="3">
                  <c:v>125.9</c:v>
                </c:pt>
                <c:pt idx="4">
                  <c:v>133.19999999999999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C9D-4CFB-882F-CA8442D625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2957544"/>
        <c:axId val="213992888"/>
        <c:axId val="0"/>
      </c:bar3DChart>
      <c:catAx>
        <c:axId val="21295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3992888"/>
        <c:crosses val="autoZero"/>
        <c:auto val="1"/>
        <c:lblAlgn val="ctr"/>
        <c:lblOffset val="100"/>
        <c:noMultiLvlLbl val="0"/>
      </c:catAx>
      <c:valAx>
        <c:axId val="213992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12957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050660119490853E-2"/>
          <c:y val="0.13908019536440255"/>
          <c:w val="0.32985935447025627"/>
          <c:h val="0.691555624426421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9"/>
          <c:dPt>
            <c:idx val="0"/>
            <c:bubble3D val="0"/>
            <c:spPr>
              <a:gradFill>
                <a:gsLst>
                  <a:gs pos="100000">
                    <a:schemeClr val="accent1">
                      <a:lumMod val="60000"/>
                      <a:lumOff val="40000"/>
                    </a:schemeClr>
                  </a:gs>
                  <a:gs pos="0">
                    <a:schemeClr val="accent1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92-4768-BEC2-032E7EAB5E5C}"/>
              </c:ext>
            </c:extLst>
          </c:dPt>
          <c:dPt>
            <c:idx val="1"/>
            <c:bubble3D val="0"/>
            <c:explosion val="5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92-4768-BEC2-032E7EAB5E5C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3">
                      <a:lumMod val="60000"/>
                      <a:lumOff val="40000"/>
                    </a:schemeClr>
                  </a:gs>
                  <a:gs pos="0">
                    <a:schemeClr val="accent3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F92-4768-BEC2-032E7EAB5E5C}"/>
              </c:ext>
            </c:extLst>
          </c:dPt>
          <c:dPt>
            <c:idx val="3"/>
            <c:bubble3D val="0"/>
            <c:explosion val="5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F92-4768-BEC2-032E7EAB5E5C}"/>
              </c:ext>
            </c:extLst>
          </c:dPt>
          <c:dPt>
            <c:idx val="4"/>
            <c:bubble3D val="0"/>
            <c:spPr>
              <a:gradFill>
                <a:gsLst>
                  <a:gs pos="100000">
                    <a:schemeClr val="accent5">
                      <a:lumMod val="60000"/>
                      <a:lumOff val="40000"/>
                    </a:schemeClr>
                  </a:gs>
                  <a:gs pos="0">
                    <a:schemeClr val="accent5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F92-4768-BEC2-032E7EAB5E5C}"/>
              </c:ext>
            </c:extLst>
          </c:dPt>
          <c:dLbls>
            <c:dLbl>
              <c:idx val="0"/>
              <c:layout>
                <c:manualLayout>
                  <c:x val="8.283531864775702E-2"/>
                  <c:y val="-9.1676319549481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F92-4768-BEC2-032E7EAB5E5C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6.0858601455494966E-2"/>
                  <c:y val="-0.131402724687590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7F92-4768-BEC2-032E7EAB5E5C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715501212912151E-3"/>
                  <c:y val="-0.143626233960854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7F92-4768-BEC2-032E7EAB5E5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Дорожное хозяйство</c:v>
                </c:pt>
                <c:pt idx="1">
                  <c:v>Объекты социальной сферы и спорта</c:v>
                </c:pt>
                <c:pt idx="2">
                  <c:v>Объекты водопроводно-канализационного хозяйства, водоснабжения и газификации</c:v>
                </c:pt>
                <c:pt idx="3">
                  <c:v>Иные направления</c:v>
                </c:pt>
                <c:pt idx="4">
                  <c:v>Возмещение предприятиям ЖКХ части платы граждан за коммунальные услуги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5.0000000000000001E-3</c:v>
                </c:pt>
                <c:pt idx="1">
                  <c:v>0.73099999999999998</c:v>
                </c:pt>
                <c:pt idx="2">
                  <c:v>0.21</c:v>
                </c:pt>
                <c:pt idx="3">
                  <c:v>4.5999999999999999E-2</c:v>
                </c:pt>
                <c:pt idx="4">
                  <c:v>8.9999999999999993E-3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7F92-4768-BEC2-032E7EAB5E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55144619477875"/>
          <c:y val="3.4978153768355245E-2"/>
          <c:w val="0.45309907652529863"/>
          <c:h val="0.930844609219665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bg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6033500890905796E-2"/>
          <c:y val="0.12798063589642303"/>
          <c:w val="0.52230296266438714"/>
          <c:h val="0.767021939171235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6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85-4D42-A447-503F8E0BB9CF}"/>
              </c:ext>
            </c:extLst>
          </c:dPt>
          <c:dPt>
            <c:idx val="1"/>
            <c:bubble3D val="0"/>
            <c:explosion val="15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685-4D42-A447-503F8E0BB9CF}"/>
              </c:ext>
            </c:extLst>
          </c:dPt>
          <c:dPt>
            <c:idx val="2"/>
            <c:bubble3D val="0"/>
            <c:explosion val="14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685-4D42-A447-503F8E0BB9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685-4D42-A447-503F8E0BB9CF}"/>
              </c:ext>
            </c:extLst>
          </c:dPt>
          <c:dPt>
            <c:idx val="4"/>
            <c:bubble3D val="0"/>
            <c:explosion val="11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685-4D42-A447-503F8E0BB9CF}"/>
              </c:ext>
            </c:extLst>
          </c:dPt>
          <c:dPt>
            <c:idx val="5"/>
            <c:bubble3D val="0"/>
            <c:explosion val="13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685-4D42-A447-503F8E0BB9C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685-4D42-A447-503F8E0BB9C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685-4D42-A447-503F8E0BB9CF}"/>
              </c:ext>
            </c:extLst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27,5%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685-4D42-A447-503F8E0BB9C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45,7%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685-4D42-A447-503F8E0BB9C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9920907395964096E-3"/>
                  <c:y val="-9.048377340789294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6,7%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685-4D42-A447-503F8E0BB9C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6027598898216006E-2"/>
                  <c:y val="-8.524644381077001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4,4%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685-4D42-A447-503F8E0BB9C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4907754805254875E-2"/>
                  <c:y val="5.66740012426602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4,9%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5685-4D42-A447-503F8E0BB9C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9194873664175083E-2"/>
                  <c:y val="-3.098246695431819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5,7%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5685-4D42-A447-503F8E0BB9C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761025955193252E-3"/>
                  <c:y val="-4.563664736839939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/>
                      <a:t>4,3%</a:t>
                    </a:r>
                    <a:endParaRPr lang="en-US" dirty="0"/>
                  </a:p>
                </c:rich>
              </c:tx>
              <c:spPr>
                <a:noFill/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5685-4D42-A447-503F8E0BB9CF}"/>
                </c:ext>
                <c:ext xmlns:c15="http://schemas.microsoft.com/office/drawing/2012/chart" uri="{CE6537A1-D6FC-4f65-9D91-7224C49458BB}">
                  <c15:layout>
                    <c:manualLayout>
                      <c:w val="7.8993450558712125E-2"/>
                      <c:h val="7.0613038880453616E-2"/>
                    </c:manualLayout>
                  </c15:layout>
                </c:ext>
              </c:extLst>
            </c:dLbl>
            <c:dLbl>
              <c:idx val="7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5685-4D42-A447-503F8E0BB9CF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Соцполитика - 328,6</c:v>
                </c:pt>
                <c:pt idx="1">
                  <c:v>Образование - 546,5</c:v>
                </c:pt>
                <c:pt idx="2">
                  <c:v>Национальная экономика - 80,6</c:v>
                </c:pt>
                <c:pt idx="3">
                  <c:v>Здравоохранение - 52,4</c:v>
                </c:pt>
                <c:pt idx="4">
                  <c:v>Общегосударственные вопросы - 58,7</c:v>
                </c:pt>
                <c:pt idx="5">
                  <c:v>Культура, кинематография - 68,7</c:v>
                </c:pt>
                <c:pt idx="6">
                  <c:v>ЖКХ - 51,0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0.27500000000000002</c:v>
                </c:pt>
                <c:pt idx="1">
                  <c:v>0.45700000000000002</c:v>
                </c:pt>
                <c:pt idx="2">
                  <c:v>6.7000000000000004E-2</c:v>
                </c:pt>
                <c:pt idx="3">
                  <c:v>4.3999999999999997E-2</c:v>
                </c:pt>
                <c:pt idx="4">
                  <c:v>4.9000000000000002E-2</c:v>
                </c:pt>
                <c:pt idx="5">
                  <c:v>5.7000000000000002E-2</c:v>
                </c:pt>
                <c:pt idx="6">
                  <c:v>4.2999999999999997E-2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5685-4D42-A447-503F8E0BB9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4422855679029225"/>
          <c:y val="5.4750480426401092E-2"/>
          <c:w val="0.44702585846751647"/>
          <c:h val="0.8904990391471978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8CADC-F66D-46A8-B1D7-E8C7A079E5E5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A628D0E-6814-4B62-BAF7-89F653EC900B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сформирован с учетом изменений, внесенных в бюджетное и налоговое законодательство </a:t>
          </a:r>
          <a:endParaRPr lang="ru-RU" sz="1400" dirty="0"/>
        </a:p>
      </dgm:t>
    </dgm:pt>
    <dgm:pt modelId="{A33C49FB-1023-4C95-8A99-CFC72A55FA55}" type="parTrans" cxnId="{786D1A79-B5B7-439F-ABD8-16DAEC3B93BB}">
      <dgm:prSet/>
      <dgm:spPr/>
      <dgm:t>
        <a:bodyPr/>
        <a:lstStyle/>
        <a:p>
          <a:endParaRPr lang="ru-RU" sz="1600"/>
        </a:p>
      </dgm:t>
    </dgm:pt>
    <dgm:pt modelId="{AB6359DB-DD5D-4AAC-9426-B19D50DD3CFD}" type="sibTrans" cxnId="{786D1A79-B5B7-439F-ABD8-16DAEC3B93BB}">
      <dgm:prSet/>
      <dgm:spPr/>
      <dgm:t>
        <a:bodyPr/>
        <a:lstStyle/>
        <a:p>
          <a:endParaRPr lang="ru-RU" sz="1600"/>
        </a:p>
      </dgm:t>
    </dgm:pt>
    <dgm:pt modelId="{3E22E395-1146-40FD-8FA3-E52DDD1EB0F3}">
      <dgm:prSet phldrT="[Текст]" custT="1"/>
      <dgm:spPr/>
      <dgm:t>
        <a:bodyPr/>
        <a:lstStyle/>
        <a:p>
          <a:r>
            <a:rPr lang="ru-RU" sz="1600" dirty="0" smtClean="0"/>
            <a:t> </a:t>
          </a:r>
          <a:endParaRPr lang="ru-RU" sz="1600" dirty="0"/>
        </a:p>
      </dgm:t>
    </dgm:pt>
    <dgm:pt modelId="{9681B6BE-DF48-4FB5-8641-3B24144CC058}" type="parTrans" cxnId="{A7F89D58-7BE1-4C2B-AF09-0D419F6C6584}">
      <dgm:prSet/>
      <dgm:spPr/>
      <dgm:t>
        <a:bodyPr/>
        <a:lstStyle/>
        <a:p>
          <a:endParaRPr lang="ru-RU" sz="1600"/>
        </a:p>
      </dgm:t>
    </dgm:pt>
    <dgm:pt modelId="{A1ADD9FA-519C-482F-A178-54123F09165D}" type="sibTrans" cxnId="{A7F89D58-7BE1-4C2B-AF09-0D419F6C6584}">
      <dgm:prSet/>
      <dgm:spPr/>
      <dgm:t>
        <a:bodyPr/>
        <a:lstStyle/>
        <a:p>
          <a:endParaRPr lang="ru-RU" sz="1600"/>
        </a:p>
      </dgm:t>
    </dgm:pt>
    <dgm:pt modelId="{1213E4FE-01F5-429F-808D-F7FA8ED21E9F}">
      <dgm:prSet phldrT="[Текст]" custT="1"/>
      <dgm:spPr/>
      <dgm:t>
        <a:bodyPr/>
        <a:lstStyle/>
        <a:p>
          <a:r>
            <a:rPr lang="ru-RU" sz="1600" dirty="0" smtClean="0"/>
            <a:t> </a:t>
          </a:r>
          <a:endParaRPr lang="ru-RU" sz="1600" dirty="0"/>
        </a:p>
      </dgm:t>
    </dgm:pt>
    <dgm:pt modelId="{8D6729D4-6886-4603-948E-D804EF9F9868}" type="parTrans" cxnId="{41E13DD6-DCAA-437D-BF40-D4B87B461822}">
      <dgm:prSet/>
      <dgm:spPr/>
      <dgm:t>
        <a:bodyPr/>
        <a:lstStyle/>
        <a:p>
          <a:endParaRPr lang="ru-RU" sz="1600"/>
        </a:p>
      </dgm:t>
    </dgm:pt>
    <dgm:pt modelId="{7A5BA11F-9F09-414D-A381-EF5A803BE9A9}" type="sibTrans" cxnId="{41E13DD6-DCAA-437D-BF40-D4B87B461822}">
      <dgm:prSet/>
      <dgm:spPr/>
      <dgm:t>
        <a:bodyPr/>
        <a:lstStyle/>
        <a:p>
          <a:endParaRPr lang="ru-RU" sz="1600"/>
        </a:p>
      </dgm:t>
    </dgm:pt>
    <dgm:pt modelId="{AB6FB6C4-D2DC-4473-9E5A-8E323BA501FA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Реализация региональных проектов в рамках Указа Президента Российской Федерации от 07.05.2018  № 204 «О национальных целях и стратегических задачах развития Российской Федерации на период до 2024 года» </a:t>
          </a:r>
          <a:endParaRPr lang="ru-RU" sz="1400" dirty="0"/>
        </a:p>
      </dgm:t>
    </dgm:pt>
    <dgm:pt modelId="{CAF8975C-02A5-4869-B924-E8965EF39FD2}" type="parTrans" cxnId="{6E798B83-CF13-4674-AE1D-D4EB20A260A2}">
      <dgm:prSet/>
      <dgm:spPr/>
      <dgm:t>
        <a:bodyPr/>
        <a:lstStyle/>
        <a:p>
          <a:endParaRPr lang="ru-RU" sz="1600"/>
        </a:p>
      </dgm:t>
    </dgm:pt>
    <dgm:pt modelId="{3083036F-D947-47E4-8E10-2987C6ED5026}" type="sibTrans" cxnId="{6E798B83-CF13-4674-AE1D-D4EB20A260A2}">
      <dgm:prSet/>
      <dgm:spPr/>
      <dgm:t>
        <a:bodyPr/>
        <a:lstStyle/>
        <a:p>
          <a:endParaRPr lang="ru-RU" sz="1600"/>
        </a:p>
      </dgm:t>
    </dgm:pt>
    <dgm:pt modelId="{DFACB6D5-BF1C-4830-8CC3-4561A5E67FFB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dirty="0"/>
        </a:p>
      </dgm:t>
    </dgm:pt>
    <dgm:pt modelId="{5D1C91A1-429E-47B1-9516-31ADBFEE52B9}" type="sibTrans" cxnId="{01ED948B-959B-48A9-93D4-5467E838BAFB}">
      <dgm:prSet/>
      <dgm:spPr/>
      <dgm:t>
        <a:bodyPr/>
        <a:lstStyle/>
        <a:p>
          <a:endParaRPr lang="ru-RU" sz="1600"/>
        </a:p>
      </dgm:t>
    </dgm:pt>
    <dgm:pt modelId="{6A1442B9-24F1-4C48-9962-E15494C42E5F}" type="parTrans" cxnId="{01ED948B-959B-48A9-93D4-5467E838BAFB}">
      <dgm:prSet/>
      <dgm:spPr/>
      <dgm:t>
        <a:bodyPr/>
        <a:lstStyle/>
        <a:p>
          <a:endParaRPr lang="ru-RU" sz="1600"/>
        </a:p>
      </dgm:t>
    </dgm:pt>
    <dgm:pt modelId="{AE924A65-0C55-4490-B3B4-80DBF5020269}">
      <dgm:prSet phldrT="[Текст]"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Уточнение объема безвозмездных поступлений ко 2-му чтению бюджета в соответствии с </a:t>
          </a:r>
          <a:r>
            <a:rPr lang="ru-RU" sz="1400" b="1" cap="none" spc="0" dirty="0" smtClean="0">
              <a:ln w="0"/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проектом областного закона «Об областном бюджете на 2020 год и на плановый период 2021 и 2022 годов» </a:t>
          </a:r>
          <a:endParaRPr lang="ru-RU" sz="1400" b="1" cap="none" spc="0" dirty="0">
            <a:ln w="0"/>
            <a:solidFill>
              <a:schemeClr val="bg1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31E0B0-6000-4F33-B273-6415BA1EDC37}" type="parTrans" cxnId="{BAB9BF12-2347-47C1-90FA-00E8F4385BAD}">
      <dgm:prSet/>
      <dgm:spPr/>
      <dgm:t>
        <a:bodyPr/>
        <a:lstStyle/>
        <a:p>
          <a:endParaRPr lang="ru-RU" sz="1600"/>
        </a:p>
      </dgm:t>
    </dgm:pt>
    <dgm:pt modelId="{7871F9DB-2CA0-418A-8438-9C0DD3185FA9}" type="sibTrans" cxnId="{BAB9BF12-2347-47C1-90FA-00E8F4385BAD}">
      <dgm:prSet/>
      <dgm:spPr/>
      <dgm:t>
        <a:bodyPr/>
        <a:lstStyle/>
        <a:p>
          <a:endParaRPr lang="ru-RU" sz="1600"/>
        </a:p>
      </dgm:t>
    </dgm:pt>
    <dgm:pt modelId="{41EA82C5-FB88-440E-B93B-2305FE859496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  </a:t>
          </a:r>
          <a:endParaRPr lang="ru-RU" sz="1600" dirty="0"/>
        </a:p>
      </dgm:t>
    </dgm:pt>
    <dgm:pt modelId="{4D8B2F69-1648-4357-A416-3F418DD4E702}" type="sibTrans" cxnId="{862C7862-60D2-4FE2-A8D9-6C7C4E582E67}">
      <dgm:prSet/>
      <dgm:spPr/>
      <dgm:t>
        <a:bodyPr/>
        <a:lstStyle/>
        <a:p>
          <a:endParaRPr lang="ru-RU" sz="1600"/>
        </a:p>
      </dgm:t>
    </dgm:pt>
    <dgm:pt modelId="{93CD0C4D-B977-4DA0-A83A-FB6A6B596529}" type="parTrans" cxnId="{862C7862-60D2-4FE2-A8D9-6C7C4E582E67}">
      <dgm:prSet/>
      <dgm:spPr/>
      <dgm:t>
        <a:bodyPr/>
        <a:lstStyle/>
        <a:p>
          <a:endParaRPr lang="ru-RU" sz="1600"/>
        </a:p>
      </dgm:t>
    </dgm:pt>
    <dgm:pt modelId="{03C63120-2936-4B7E-A0C7-9DD08AD6D020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Параметры районного бюджета сформированы с учетом Плана мероприятий по росту доходного потенциала Чертковского района, оптимизации расходов районного бюджета и сокращению муниципального долга Чертковского района до 2024 года  </a:t>
          </a:r>
          <a:endParaRPr lang="ru-RU" sz="1400" dirty="0"/>
        </a:p>
      </dgm:t>
    </dgm:pt>
    <dgm:pt modelId="{FFC4430F-3C31-47F6-B15C-0B9484731766}" type="parTrans" cxnId="{D0529196-919E-4D4B-8A91-D8D9794C86AE}">
      <dgm:prSet/>
      <dgm:spPr/>
      <dgm:t>
        <a:bodyPr/>
        <a:lstStyle/>
        <a:p>
          <a:endParaRPr lang="ru-RU" sz="1600"/>
        </a:p>
      </dgm:t>
    </dgm:pt>
    <dgm:pt modelId="{B61928ED-FB8D-4DDA-93AC-6654F64A251A}" type="sibTrans" cxnId="{D0529196-919E-4D4B-8A91-D8D9794C86AE}">
      <dgm:prSet/>
      <dgm:spPr/>
      <dgm:t>
        <a:bodyPr/>
        <a:lstStyle/>
        <a:p>
          <a:endParaRPr lang="ru-RU" sz="1600"/>
        </a:p>
      </dgm:t>
    </dgm:pt>
    <dgm:pt modelId="{3F8404BE-52A4-4426-AD10-8F0DAA73901B}">
      <dgm:prSet custT="1"/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Соблюдение условий в соответствии с заключенными соглашениями по предоставлению из областного бюджета дотаций на выравнивание бюджетной обеспеченности</a:t>
          </a:r>
          <a:endParaRPr lang="ru-RU" sz="1400" dirty="0"/>
        </a:p>
      </dgm:t>
    </dgm:pt>
    <dgm:pt modelId="{C48D93A5-65CE-4E50-A724-427872638762}" type="parTrans" cxnId="{0402A399-EE0B-4A85-9609-037ADF22373F}">
      <dgm:prSet/>
      <dgm:spPr/>
      <dgm:t>
        <a:bodyPr/>
        <a:lstStyle/>
        <a:p>
          <a:endParaRPr lang="ru-RU" sz="1600"/>
        </a:p>
      </dgm:t>
    </dgm:pt>
    <dgm:pt modelId="{4919B711-75CA-4F58-A6C3-90F0C988D76C}" type="sibTrans" cxnId="{0402A399-EE0B-4A85-9609-037ADF22373F}">
      <dgm:prSet/>
      <dgm:spPr/>
      <dgm:t>
        <a:bodyPr/>
        <a:lstStyle/>
        <a:p>
          <a:endParaRPr lang="ru-RU" sz="1600"/>
        </a:p>
      </dgm:t>
    </dgm:pt>
    <dgm:pt modelId="{5281C0E4-6C1A-4BB8-B5A4-65563F317115}">
      <dgm:prSet phldrT="[Текст]" custT="1"/>
      <dgm:spPr/>
      <dgm:t>
        <a:bodyPr/>
        <a:lstStyle/>
        <a:p>
          <a:r>
            <a:rPr lang="ru-RU" sz="1600" dirty="0" smtClean="0"/>
            <a:t> </a:t>
          </a:r>
          <a:endParaRPr lang="ru-RU" sz="1600" dirty="0"/>
        </a:p>
      </dgm:t>
    </dgm:pt>
    <dgm:pt modelId="{D9F4BC28-7549-4E39-ACA6-8D86F51D97C3}" type="sibTrans" cxnId="{5C10D4AD-EE03-499C-8070-A43FF2DA506D}">
      <dgm:prSet/>
      <dgm:spPr/>
      <dgm:t>
        <a:bodyPr/>
        <a:lstStyle/>
        <a:p>
          <a:endParaRPr lang="ru-RU" sz="1600"/>
        </a:p>
      </dgm:t>
    </dgm:pt>
    <dgm:pt modelId="{62EC34F3-1F8D-45D5-8774-B4396377A1C0}" type="parTrans" cxnId="{5C10D4AD-EE03-499C-8070-A43FF2DA506D}">
      <dgm:prSet/>
      <dgm:spPr/>
      <dgm:t>
        <a:bodyPr/>
        <a:lstStyle/>
        <a:p>
          <a:endParaRPr lang="ru-RU" sz="1600"/>
        </a:p>
      </dgm:t>
    </dgm:pt>
    <dgm:pt modelId="{37F123A6-7AA6-4BA9-9446-E2B413A3FDE8}" type="pres">
      <dgm:prSet presAssocID="{AB68CADC-F66D-46A8-B1D7-E8C7A079E5E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BD20C7-22CE-4E8F-ACA4-64BF8DE3854D}" type="pres">
      <dgm:prSet presAssocID="{5281C0E4-6C1A-4BB8-B5A4-65563F317115}" presName="parentLin" presStyleCnt="0"/>
      <dgm:spPr/>
      <dgm:t>
        <a:bodyPr/>
        <a:lstStyle/>
        <a:p>
          <a:endParaRPr lang="ru-RU"/>
        </a:p>
      </dgm:t>
    </dgm:pt>
    <dgm:pt modelId="{0ED74504-9021-4897-8CF7-5EC10A4E1388}" type="pres">
      <dgm:prSet presAssocID="{5281C0E4-6C1A-4BB8-B5A4-65563F31711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DCAAF0D-2425-4921-A5CA-9BDA5ABDF3CB}" type="pres">
      <dgm:prSet presAssocID="{5281C0E4-6C1A-4BB8-B5A4-65563F317115}" presName="parentText" presStyleLbl="node1" presStyleIdx="0" presStyleCnt="5" custLinFactNeighborX="2981" custLinFactNeighborY="-699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ADB87-7B2E-4BBC-BB11-8EDD0C770078}" type="pres">
      <dgm:prSet presAssocID="{5281C0E4-6C1A-4BB8-B5A4-65563F317115}" presName="negativeSpace" presStyleCnt="0"/>
      <dgm:spPr/>
      <dgm:t>
        <a:bodyPr/>
        <a:lstStyle/>
        <a:p>
          <a:endParaRPr lang="ru-RU"/>
        </a:p>
      </dgm:t>
    </dgm:pt>
    <dgm:pt modelId="{F602E3C6-2DBA-4BB6-8D2F-BE9FB2D014DD}" type="pres">
      <dgm:prSet presAssocID="{5281C0E4-6C1A-4BB8-B5A4-65563F317115}" presName="childText" presStyleLbl="conFgAcc1" presStyleIdx="0" presStyleCnt="5" custScaleY="161254" custLinFactY="-1567" custLinFactNeighborX="-16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1A6FC3-9158-4BB5-B5A1-966C7BB2FB51}" type="pres">
      <dgm:prSet presAssocID="{D9F4BC28-7549-4E39-ACA6-8D86F51D97C3}" presName="spaceBetweenRectangles" presStyleCnt="0"/>
      <dgm:spPr/>
      <dgm:t>
        <a:bodyPr/>
        <a:lstStyle/>
        <a:p>
          <a:endParaRPr lang="ru-RU"/>
        </a:p>
      </dgm:t>
    </dgm:pt>
    <dgm:pt modelId="{4515BB34-AD08-4100-899F-0843A03D2CA3}" type="pres">
      <dgm:prSet presAssocID="{3E22E395-1146-40FD-8FA3-E52DDD1EB0F3}" presName="parentLin" presStyleCnt="0"/>
      <dgm:spPr/>
      <dgm:t>
        <a:bodyPr/>
        <a:lstStyle/>
        <a:p>
          <a:endParaRPr lang="ru-RU"/>
        </a:p>
      </dgm:t>
    </dgm:pt>
    <dgm:pt modelId="{F3D65873-DC93-4182-BBE1-9BC7C89A277C}" type="pres">
      <dgm:prSet presAssocID="{3E22E395-1146-40FD-8FA3-E52DDD1EB0F3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9AAA84B-73EA-4D96-B4BA-88319CC7E294}" type="pres">
      <dgm:prSet presAssocID="{3E22E395-1146-40FD-8FA3-E52DDD1EB0F3}" presName="parentText" presStyleLbl="node1" presStyleIdx="1" presStyleCnt="5" custLinFactNeighborX="-18699" custLinFactNeighborY="12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321B9D-A435-4880-AA00-5ACB2BA559C6}" type="pres">
      <dgm:prSet presAssocID="{3E22E395-1146-40FD-8FA3-E52DDD1EB0F3}" presName="negativeSpace" presStyleCnt="0"/>
      <dgm:spPr/>
      <dgm:t>
        <a:bodyPr/>
        <a:lstStyle/>
        <a:p>
          <a:endParaRPr lang="ru-RU"/>
        </a:p>
      </dgm:t>
    </dgm:pt>
    <dgm:pt modelId="{B93DDC4F-4E9C-424C-A24B-494910A4D1AE}" type="pres">
      <dgm:prSet presAssocID="{3E22E395-1146-40FD-8FA3-E52DDD1EB0F3}" presName="childText" presStyleLbl="conFgAcc1" presStyleIdx="1" presStyleCnt="5" custScaleY="111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885EB3-7260-495A-BBB1-75D9409EC5BB}" type="pres">
      <dgm:prSet presAssocID="{A1ADD9FA-519C-482F-A178-54123F09165D}" presName="spaceBetweenRectangles" presStyleCnt="0"/>
      <dgm:spPr/>
      <dgm:t>
        <a:bodyPr/>
        <a:lstStyle/>
        <a:p>
          <a:endParaRPr lang="ru-RU"/>
        </a:p>
      </dgm:t>
    </dgm:pt>
    <dgm:pt modelId="{3248F8EC-BA64-4229-B2A4-B472B370523A}" type="pres">
      <dgm:prSet presAssocID="{DFACB6D5-BF1C-4830-8CC3-4561A5E67FFB}" presName="parentLin" presStyleCnt="0"/>
      <dgm:spPr/>
      <dgm:t>
        <a:bodyPr/>
        <a:lstStyle/>
        <a:p>
          <a:endParaRPr lang="ru-RU"/>
        </a:p>
      </dgm:t>
    </dgm:pt>
    <dgm:pt modelId="{23EA94DA-97F0-4168-AD86-EB6C6DF00768}" type="pres">
      <dgm:prSet presAssocID="{DFACB6D5-BF1C-4830-8CC3-4561A5E67FFB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8067353-7616-46E5-80B2-52C588AE712C}" type="pres">
      <dgm:prSet presAssocID="{DFACB6D5-BF1C-4830-8CC3-4561A5E67FF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83BE7-7DD7-4F7B-B119-D7000697B728}" type="pres">
      <dgm:prSet presAssocID="{DFACB6D5-BF1C-4830-8CC3-4561A5E67FFB}" presName="negativeSpace" presStyleCnt="0"/>
      <dgm:spPr/>
      <dgm:t>
        <a:bodyPr/>
        <a:lstStyle/>
        <a:p>
          <a:endParaRPr lang="ru-RU"/>
        </a:p>
      </dgm:t>
    </dgm:pt>
    <dgm:pt modelId="{8F5EA9E2-B337-43EA-A3D3-6223A648A5A4}" type="pres">
      <dgm:prSet presAssocID="{DFACB6D5-BF1C-4830-8CC3-4561A5E67FFB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931BA-F502-4E17-966A-D47724A7420F}" type="pres">
      <dgm:prSet presAssocID="{5D1C91A1-429E-47B1-9516-31ADBFEE52B9}" presName="spaceBetweenRectangles" presStyleCnt="0"/>
      <dgm:spPr/>
      <dgm:t>
        <a:bodyPr/>
        <a:lstStyle/>
        <a:p>
          <a:endParaRPr lang="ru-RU"/>
        </a:p>
      </dgm:t>
    </dgm:pt>
    <dgm:pt modelId="{15A6A094-BA89-4319-9A37-1DB160D5863F}" type="pres">
      <dgm:prSet presAssocID="{1213E4FE-01F5-429F-808D-F7FA8ED21E9F}" presName="parentLin" presStyleCnt="0"/>
      <dgm:spPr/>
      <dgm:t>
        <a:bodyPr/>
        <a:lstStyle/>
        <a:p>
          <a:endParaRPr lang="ru-RU"/>
        </a:p>
      </dgm:t>
    </dgm:pt>
    <dgm:pt modelId="{88C1CEEB-7826-4F64-BC8A-9BA019D0D0D7}" type="pres">
      <dgm:prSet presAssocID="{1213E4FE-01F5-429F-808D-F7FA8ED21E9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8ADFDFE-039A-458B-9242-A81EFD534447}" type="pres">
      <dgm:prSet presAssocID="{1213E4FE-01F5-429F-808D-F7FA8ED21E9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FEB0B6-0B0D-4A99-9738-279901A3584C}" type="pres">
      <dgm:prSet presAssocID="{1213E4FE-01F5-429F-808D-F7FA8ED21E9F}" presName="negativeSpace" presStyleCnt="0"/>
      <dgm:spPr/>
      <dgm:t>
        <a:bodyPr/>
        <a:lstStyle/>
        <a:p>
          <a:endParaRPr lang="ru-RU"/>
        </a:p>
      </dgm:t>
    </dgm:pt>
    <dgm:pt modelId="{997058C1-8BD9-433E-B28F-781BF45EDB6D}" type="pres">
      <dgm:prSet presAssocID="{1213E4FE-01F5-429F-808D-F7FA8ED21E9F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FFF1AD-421E-4F40-97A3-97218AEE641A}" type="pres">
      <dgm:prSet presAssocID="{7A5BA11F-9F09-414D-A381-EF5A803BE9A9}" presName="spaceBetweenRectangles" presStyleCnt="0"/>
      <dgm:spPr/>
      <dgm:t>
        <a:bodyPr/>
        <a:lstStyle/>
        <a:p>
          <a:endParaRPr lang="ru-RU"/>
        </a:p>
      </dgm:t>
    </dgm:pt>
    <dgm:pt modelId="{CC0C92E3-9D0A-4692-8FB3-AFE69D66C96C}" type="pres">
      <dgm:prSet presAssocID="{41EA82C5-FB88-440E-B93B-2305FE859496}" presName="parentLin" presStyleCnt="0"/>
      <dgm:spPr/>
      <dgm:t>
        <a:bodyPr/>
        <a:lstStyle/>
        <a:p>
          <a:endParaRPr lang="ru-RU"/>
        </a:p>
      </dgm:t>
    </dgm:pt>
    <dgm:pt modelId="{442B7E9D-7659-424C-A792-556047FD0C5C}" type="pres">
      <dgm:prSet presAssocID="{41EA82C5-FB88-440E-B93B-2305FE85949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DFAAA4E6-DBFC-4E6A-A786-B1D779C41CB5}" type="pres">
      <dgm:prSet presAssocID="{41EA82C5-FB88-440E-B93B-2305FE85949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141CD-56FD-46AA-BAB0-C53F5A25DC63}" type="pres">
      <dgm:prSet presAssocID="{41EA82C5-FB88-440E-B93B-2305FE859496}" presName="negativeSpace" presStyleCnt="0"/>
      <dgm:spPr/>
      <dgm:t>
        <a:bodyPr/>
        <a:lstStyle/>
        <a:p>
          <a:endParaRPr lang="ru-RU"/>
        </a:p>
      </dgm:t>
    </dgm:pt>
    <dgm:pt modelId="{2EF90AF6-44C5-47CE-A56D-C23289A9D00E}" type="pres">
      <dgm:prSet presAssocID="{41EA82C5-FB88-440E-B93B-2305FE859496}" presName="childText" presStyleLbl="conFgAcc1" presStyleIdx="4" presStyleCnt="5" custScaleY="1512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798B83-CF13-4674-AE1D-D4EB20A260A2}" srcId="{DFACB6D5-BF1C-4830-8CC3-4561A5E67FFB}" destId="{AB6FB6C4-D2DC-4473-9E5A-8E323BA501FA}" srcOrd="0" destOrd="0" parTransId="{CAF8975C-02A5-4869-B924-E8965EF39FD2}" sibTransId="{3083036F-D947-47E4-8E10-2987C6ED5026}"/>
    <dgm:cxn modelId="{0898ACCC-7669-469D-A391-B17D02B930DA}" type="presOf" srcId="{41EA82C5-FB88-440E-B93B-2305FE859496}" destId="{442B7E9D-7659-424C-A792-556047FD0C5C}" srcOrd="0" destOrd="0" presId="urn:microsoft.com/office/officeart/2005/8/layout/list1"/>
    <dgm:cxn modelId="{9A2B7E96-9176-42F2-80A7-4B1B1E6365CC}" type="presOf" srcId="{03C63120-2936-4B7E-A0C7-9DD08AD6D020}" destId="{997058C1-8BD9-433E-B28F-781BF45EDB6D}" srcOrd="0" destOrd="0" presId="urn:microsoft.com/office/officeart/2005/8/layout/list1"/>
    <dgm:cxn modelId="{786D1A79-B5B7-439F-ABD8-16DAEC3B93BB}" srcId="{5281C0E4-6C1A-4BB8-B5A4-65563F317115}" destId="{9A628D0E-6814-4B62-BAF7-89F653EC900B}" srcOrd="0" destOrd="0" parTransId="{A33C49FB-1023-4C95-8A99-CFC72A55FA55}" sibTransId="{AB6359DB-DD5D-4AAC-9426-B19D50DD3CFD}"/>
    <dgm:cxn modelId="{E19D8787-5D30-41B7-BA14-241FAFCD8996}" type="presOf" srcId="{41EA82C5-FB88-440E-B93B-2305FE859496}" destId="{DFAAA4E6-DBFC-4E6A-A786-B1D779C41CB5}" srcOrd="1" destOrd="0" presId="urn:microsoft.com/office/officeart/2005/8/layout/list1"/>
    <dgm:cxn modelId="{88045AAA-EA36-4700-A87A-2D026CC108D6}" type="presOf" srcId="{DFACB6D5-BF1C-4830-8CC3-4561A5E67FFB}" destId="{68067353-7616-46E5-80B2-52C588AE712C}" srcOrd="1" destOrd="0" presId="urn:microsoft.com/office/officeart/2005/8/layout/list1"/>
    <dgm:cxn modelId="{0402A399-EE0B-4A85-9609-037ADF22373F}" srcId="{41EA82C5-FB88-440E-B93B-2305FE859496}" destId="{3F8404BE-52A4-4426-AD10-8F0DAA73901B}" srcOrd="0" destOrd="0" parTransId="{C48D93A5-65CE-4E50-A724-427872638762}" sibTransId="{4919B711-75CA-4F58-A6C3-90F0C988D76C}"/>
    <dgm:cxn modelId="{A7F89D58-7BE1-4C2B-AF09-0D419F6C6584}" srcId="{AB68CADC-F66D-46A8-B1D7-E8C7A079E5E5}" destId="{3E22E395-1146-40FD-8FA3-E52DDD1EB0F3}" srcOrd="1" destOrd="0" parTransId="{9681B6BE-DF48-4FB5-8641-3B24144CC058}" sibTransId="{A1ADD9FA-519C-482F-A178-54123F09165D}"/>
    <dgm:cxn modelId="{49D8F6F9-6EE8-4457-BD3F-16C8F8623BCF}" type="presOf" srcId="{9A628D0E-6814-4B62-BAF7-89F653EC900B}" destId="{F602E3C6-2DBA-4BB6-8D2F-BE9FB2D014DD}" srcOrd="0" destOrd="0" presId="urn:microsoft.com/office/officeart/2005/8/layout/list1"/>
    <dgm:cxn modelId="{D0529196-919E-4D4B-8A91-D8D9794C86AE}" srcId="{1213E4FE-01F5-429F-808D-F7FA8ED21E9F}" destId="{03C63120-2936-4B7E-A0C7-9DD08AD6D020}" srcOrd="0" destOrd="0" parTransId="{FFC4430F-3C31-47F6-B15C-0B9484731766}" sibTransId="{B61928ED-FB8D-4DDA-93AC-6654F64A251A}"/>
    <dgm:cxn modelId="{AF9A501C-BF2E-4DB9-BB29-0CDB69EEEECA}" type="presOf" srcId="{3F8404BE-52A4-4426-AD10-8F0DAA73901B}" destId="{2EF90AF6-44C5-47CE-A56D-C23289A9D00E}" srcOrd="0" destOrd="0" presId="urn:microsoft.com/office/officeart/2005/8/layout/list1"/>
    <dgm:cxn modelId="{36A6A515-0D39-41F6-B71E-C6DDE2446A1B}" type="presOf" srcId="{5281C0E4-6C1A-4BB8-B5A4-65563F317115}" destId="{8DCAAF0D-2425-4921-A5CA-9BDA5ABDF3CB}" srcOrd="1" destOrd="0" presId="urn:microsoft.com/office/officeart/2005/8/layout/list1"/>
    <dgm:cxn modelId="{C5AD3093-B490-490C-A25D-EF681B4C4376}" type="presOf" srcId="{3E22E395-1146-40FD-8FA3-E52DDD1EB0F3}" destId="{F3D65873-DC93-4182-BBE1-9BC7C89A277C}" srcOrd="0" destOrd="0" presId="urn:microsoft.com/office/officeart/2005/8/layout/list1"/>
    <dgm:cxn modelId="{862C7862-60D2-4FE2-A8D9-6C7C4E582E67}" srcId="{AB68CADC-F66D-46A8-B1D7-E8C7A079E5E5}" destId="{41EA82C5-FB88-440E-B93B-2305FE859496}" srcOrd="4" destOrd="0" parTransId="{93CD0C4D-B977-4DA0-A83A-FB6A6B596529}" sibTransId="{4D8B2F69-1648-4357-A416-3F418DD4E702}"/>
    <dgm:cxn modelId="{01ED948B-959B-48A9-93D4-5467E838BAFB}" srcId="{AB68CADC-F66D-46A8-B1D7-E8C7A079E5E5}" destId="{DFACB6D5-BF1C-4830-8CC3-4561A5E67FFB}" srcOrd="2" destOrd="0" parTransId="{6A1442B9-24F1-4C48-9962-E15494C42E5F}" sibTransId="{5D1C91A1-429E-47B1-9516-31ADBFEE52B9}"/>
    <dgm:cxn modelId="{30DCEE3E-EC3F-4C4F-85AE-7FF2F9AB1EB9}" type="presOf" srcId="{AE924A65-0C55-4490-B3B4-80DBF5020269}" destId="{B93DDC4F-4E9C-424C-A24B-494910A4D1AE}" srcOrd="0" destOrd="0" presId="urn:microsoft.com/office/officeart/2005/8/layout/list1"/>
    <dgm:cxn modelId="{41E13DD6-DCAA-437D-BF40-D4B87B461822}" srcId="{AB68CADC-F66D-46A8-B1D7-E8C7A079E5E5}" destId="{1213E4FE-01F5-429F-808D-F7FA8ED21E9F}" srcOrd="3" destOrd="0" parTransId="{8D6729D4-6886-4603-948E-D804EF9F9868}" sibTransId="{7A5BA11F-9F09-414D-A381-EF5A803BE9A9}"/>
    <dgm:cxn modelId="{D3E6D21A-1BAB-40FF-B095-7BD0AC9CA3BB}" type="presOf" srcId="{5281C0E4-6C1A-4BB8-B5A4-65563F317115}" destId="{0ED74504-9021-4897-8CF7-5EC10A4E1388}" srcOrd="0" destOrd="0" presId="urn:microsoft.com/office/officeart/2005/8/layout/list1"/>
    <dgm:cxn modelId="{5C10D4AD-EE03-499C-8070-A43FF2DA506D}" srcId="{AB68CADC-F66D-46A8-B1D7-E8C7A079E5E5}" destId="{5281C0E4-6C1A-4BB8-B5A4-65563F317115}" srcOrd="0" destOrd="0" parTransId="{62EC34F3-1F8D-45D5-8774-B4396377A1C0}" sibTransId="{D9F4BC28-7549-4E39-ACA6-8D86F51D97C3}"/>
    <dgm:cxn modelId="{B7190A4C-FD6B-4577-B513-9B4A0943D70D}" type="presOf" srcId="{1213E4FE-01F5-429F-808D-F7FA8ED21E9F}" destId="{88C1CEEB-7826-4F64-BC8A-9BA019D0D0D7}" srcOrd="0" destOrd="0" presId="urn:microsoft.com/office/officeart/2005/8/layout/list1"/>
    <dgm:cxn modelId="{BAB9BF12-2347-47C1-90FA-00E8F4385BAD}" srcId="{3E22E395-1146-40FD-8FA3-E52DDD1EB0F3}" destId="{AE924A65-0C55-4490-B3B4-80DBF5020269}" srcOrd="0" destOrd="0" parTransId="{E131E0B0-6000-4F33-B273-6415BA1EDC37}" sibTransId="{7871F9DB-2CA0-418A-8438-9C0DD3185FA9}"/>
    <dgm:cxn modelId="{7BD99160-46FA-487C-9ADD-96094AE9A2D4}" type="presOf" srcId="{AB6FB6C4-D2DC-4473-9E5A-8E323BA501FA}" destId="{8F5EA9E2-B337-43EA-A3D3-6223A648A5A4}" srcOrd="0" destOrd="0" presId="urn:microsoft.com/office/officeart/2005/8/layout/list1"/>
    <dgm:cxn modelId="{4B79B4F6-ECA8-45F2-ABA5-A1C787EE7E67}" type="presOf" srcId="{AB68CADC-F66D-46A8-B1D7-E8C7A079E5E5}" destId="{37F123A6-7AA6-4BA9-9446-E2B413A3FDE8}" srcOrd="0" destOrd="0" presId="urn:microsoft.com/office/officeart/2005/8/layout/list1"/>
    <dgm:cxn modelId="{DCB7001D-AE66-4ADC-B135-0CBE232C22EB}" type="presOf" srcId="{3E22E395-1146-40FD-8FA3-E52DDD1EB0F3}" destId="{19AAA84B-73EA-4D96-B4BA-88319CC7E294}" srcOrd="1" destOrd="0" presId="urn:microsoft.com/office/officeart/2005/8/layout/list1"/>
    <dgm:cxn modelId="{1060E169-D6B6-46B7-92D3-0490698D299D}" type="presOf" srcId="{1213E4FE-01F5-429F-808D-F7FA8ED21E9F}" destId="{28ADFDFE-039A-458B-9242-A81EFD534447}" srcOrd="1" destOrd="0" presId="urn:microsoft.com/office/officeart/2005/8/layout/list1"/>
    <dgm:cxn modelId="{62FC9237-E28C-4535-8ED9-24FE2CC4E303}" type="presOf" srcId="{DFACB6D5-BF1C-4830-8CC3-4561A5E67FFB}" destId="{23EA94DA-97F0-4168-AD86-EB6C6DF00768}" srcOrd="0" destOrd="0" presId="urn:microsoft.com/office/officeart/2005/8/layout/list1"/>
    <dgm:cxn modelId="{72FC4A94-EFEF-4886-90EE-B13AAE032A87}" type="presParOf" srcId="{37F123A6-7AA6-4BA9-9446-E2B413A3FDE8}" destId="{E9BD20C7-22CE-4E8F-ACA4-64BF8DE3854D}" srcOrd="0" destOrd="0" presId="urn:microsoft.com/office/officeart/2005/8/layout/list1"/>
    <dgm:cxn modelId="{4D9721A2-EFE1-442B-84F9-7BE86277C759}" type="presParOf" srcId="{E9BD20C7-22CE-4E8F-ACA4-64BF8DE3854D}" destId="{0ED74504-9021-4897-8CF7-5EC10A4E1388}" srcOrd="0" destOrd="0" presId="urn:microsoft.com/office/officeart/2005/8/layout/list1"/>
    <dgm:cxn modelId="{A8F6A0D5-E493-411D-BF0D-0B5B281FBF82}" type="presParOf" srcId="{E9BD20C7-22CE-4E8F-ACA4-64BF8DE3854D}" destId="{8DCAAF0D-2425-4921-A5CA-9BDA5ABDF3CB}" srcOrd="1" destOrd="0" presId="urn:microsoft.com/office/officeart/2005/8/layout/list1"/>
    <dgm:cxn modelId="{B2F8DDF7-D440-4E1B-89FE-E405B9BE54FF}" type="presParOf" srcId="{37F123A6-7AA6-4BA9-9446-E2B413A3FDE8}" destId="{739ADB87-7B2E-4BBC-BB11-8EDD0C770078}" srcOrd="1" destOrd="0" presId="urn:microsoft.com/office/officeart/2005/8/layout/list1"/>
    <dgm:cxn modelId="{B86C4721-D0EA-4A41-9C3A-DE1E9D3E8357}" type="presParOf" srcId="{37F123A6-7AA6-4BA9-9446-E2B413A3FDE8}" destId="{F602E3C6-2DBA-4BB6-8D2F-BE9FB2D014DD}" srcOrd="2" destOrd="0" presId="urn:microsoft.com/office/officeart/2005/8/layout/list1"/>
    <dgm:cxn modelId="{CFDE5E7E-460B-443E-9315-301E7EBD0DE9}" type="presParOf" srcId="{37F123A6-7AA6-4BA9-9446-E2B413A3FDE8}" destId="{891A6FC3-9158-4BB5-B5A1-966C7BB2FB51}" srcOrd="3" destOrd="0" presId="urn:microsoft.com/office/officeart/2005/8/layout/list1"/>
    <dgm:cxn modelId="{E3817722-87F3-41EB-B99D-17991730AB1E}" type="presParOf" srcId="{37F123A6-7AA6-4BA9-9446-E2B413A3FDE8}" destId="{4515BB34-AD08-4100-899F-0843A03D2CA3}" srcOrd="4" destOrd="0" presId="urn:microsoft.com/office/officeart/2005/8/layout/list1"/>
    <dgm:cxn modelId="{C14C3858-C661-4C2F-8F58-2B280D40F020}" type="presParOf" srcId="{4515BB34-AD08-4100-899F-0843A03D2CA3}" destId="{F3D65873-DC93-4182-BBE1-9BC7C89A277C}" srcOrd="0" destOrd="0" presId="urn:microsoft.com/office/officeart/2005/8/layout/list1"/>
    <dgm:cxn modelId="{A1D80ADC-02CD-4942-9099-360AA4555BE8}" type="presParOf" srcId="{4515BB34-AD08-4100-899F-0843A03D2CA3}" destId="{19AAA84B-73EA-4D96-B4BA-88319CC7E294}" srcOrd="1" destOrd="0" presId="urn:microsoft.com/office/officeart/2005/8/layout/list1"/>
    <dgm:cxn modelId="{3FA3B0DD-675B-4BFE-8719-E99B07A600A5}" type="presParOf" srcId="{37F123A6-7AA6-4BA9-9446-E2B413A3FDE8}" destId="{B3321B9D-A435-4880-AA00-5ACB2BA559C6}" srcOrd="5" destOrd="0" presId="urn:microsoft.com/office/officeart/2005/8/layout/list1"/>
    <dgm:cxn modelId="{F03E8437-A6CC-4E97-9BC9-165148D854CF}" type="presParOf" srcId="{37F123A6-7AA6-4BA9-9446-E2B413A3FDE8}" destId="{B93DDC4F-4E9C-424C-A24B-494910A4D1AE}" srcOrd="6" destOrd="0" presId="urn:microsoft.com/office/officeart/2005/8/layout/list1"/>
    <dgm:cxn modelId="{2396E74E-E0B2-4BA9-BBA5-376864CD789A}" type="presParOf" srcId="{37F123A6-7AA6-4BA9-9446-E2B413A3FDE8}" destId="{42885EB3-7260-495A-BBB1-75D9409EC5BB}" srcOrd="7" destOrd="0" presId="urn:microsoft.com/office/officeart/2005/8/layout/list1"/>
    <dgm:cxn modelId="{901786A8-474E-4E25-9303-B8CD70FD7772}" type="presParOf" srcId="{37F123A6-7AA6-4BA9-9446-E2B413A3FDE8}" destId="{3248F8EC-BA64-4229-B2A4-B472B370523A}" srcOrd="8" destOrd="0" presId="urn:microsoft.com/office/officeart/2005/8/layout/list1"/>
    <dgm:cxn modelId="{CE51A808-8186-4BB5-A423-468A1963B458}" type="presParOf" srcId="{3248F8EC-BA64-4229-B2A4-B472B370523A}" destId="{23EA94DA-97F0-4168-AD86-EB6C6DF00768}" srcOrd="0" destOrd="0" presId="urn:microsoft.com/office/officeart/2005/8/layout/list1"/>
    <dgm:cxn modelId="{8CE030FC-59AF-4ACF-A891-9EA70144B883}" type="presParOf" srcId="{3248F8EC-BA64-4229-B2A4-B472B370523A}" destId="{68067353-7616-46E5-80B2-52C588AE712C}" srcOrd="1" destOrd="0" presId="urn:microsoft.com/office/officeart/2005/8/layout/list1"/>
    <dgm:cxn modelId="{248262B5-E1B1-4AEF-BC6E-74966B2D64F9}" type="presParOf" srcId="{37F123A6-7AA6-4BA9-9446-E2B413A3FDE8}" destId="{8BE83BE7-7DD7-4F7B-B119-D7000697B728}" srcOrd="9" destOrd="0" presId="urn:microsoft.com/office/officeart/2005/8/layout/list1"/>
    <dgm:cxn modelId="{0E059521-CCF2-45DA-9CE5-A27802617614}" type="presParOf" srcId="{37F123A6-7AA6-4BA9-9446-E2B413A3FDE8}" destId="{8F5EA9E2-B337-43EA-A3D3-6223A648A5A4}" srcOrd="10" destOrd="0" presId="urn:microsoft.com/office/officeart/2005/8/layout/list1"/>
    <dgm:cxn modelId="{11FF7194-BEE2-4B8C-9623-3EBAF0400497}" type="presParOf" srcId="{37F123A6-7AA6-4BA9-9446-E2B413A3FDE8}" destId="{577931BA-F502-4E17-966A-D47724A7420F}" srcOrd="11" destOrd="0" presId="urn:microsoft.com/office/officeart/2005/8/layout/list1"/>
    <dgm:cxn modelId="{D4960493-CA98-45C3-9163-E2D1418A4BEC}" type="presParOf" srcId="{37F123A6-7AA6-4BA9-9446-E2B413A3FDE8}" destId="{15A6A094-BA89-4319-9A37-1DB160D5863F}" srcOrd="12" destOrd="0" presId="urn:microsoft.com/office/officeart/2005/8/layout/list1"/>
    <dgm:cxn modelId="{D76E1F48-B9B6-42C3-83C1-70F0CE301153}" type="presParOf" srcId="{15A6A094-BA89-4319-9A37-1DB160D5863F}" destId="{88C1CEEB-7826-4F64-BC8A-9BA019D0D0D7}" srcOrd="0" destOrd="0" presId="urn:microsoft.com/office/officeart/2005/8/layout/list1"/>
    <dgm:cxn modelId="{885E50B1-2858-43E1-9B85-FF745AC2C031}" type="presParOf" srcId="{15A6A094-BA89-4319-9A37-1DB160D5863F}" destId="{28ADFDFE-039A-458B-9242-A81EFD534447}" srcOrd="1" destOrd="0" presId="urn:microsoft.com/office/officeart/2005/8/layout/list1"/>
    <dgm:cxn modelId="{FA6A401D-2A85-4855-9086-AE4AC0D478A2}" type="presParOf" srcId="{37F123A6-7AA6-4BA9-9446-E2B413A3FDE8}" destId="{ECFEB0B6-0B0D-4A99-9738-279901A3584C}" srcOrd="13" destOrd="0" presId="urn:microsoft.com/office/officeart/2005/8/layout/list1"/>
    <dgm:cxn modelId="{B258F2B4-2A62-4973-80C6-65A01AC8DC60}" type="presParOf" srcId="{37F123A6-7AA6-4BA9-9446-E2B413A3FDE8}" destId="{997058C1-8BD9-433E-B28F-781BF45EDB6D}" srcOrd="14" destOrd="0" presId="urn:microsoft.com/office/officeart/2005/8/layout/list1"/>
    <dgm:cxn modelId="{F14478A1-D5F3-414D-9C67-8AD11A532209}" type="presParOf" srcId="{37F123A6-7AA6-4BA9-9446-E2B413A3FDE8}" destId="{45FFF1AD-421E-4F40-97A3-97218AEE641A}" srcOrd="15" destOrd="0" presId="urn:microsoft.com/office/officeart/2005/8/layout/list1"/>
    <dgm:cxn modelId="{82EF88D6-FE74-4C96-8E1D-A9D225F56CE5}" type="presParOf" srcId="{37F123A6-7AA6-4BA9-9446-E2B413A3FDE8}" destId="{CC0C92E3-9D0A-4692-8FB3-AFE69D66C96C}" srcOrd="16" destOrd="0" presId="urn:microsoft.com/office/officeart/2005/8/layout/list1"/>
    <dgm:cxn modelId="{DDB18E04-59AC-4D5A-8FD0-7132C9A31EB3}" type="presParOf" srcId="{CC0C92E3-9D0A-4692-8FB3-AFE69D66C96C}" destId="{442B7E9D-7659-424C-A792-556047FD0C5C}" srcOrd="0" destOrd="0" presId="urn:microsoft.com/office/officeart/2005/8/layout/list1"/>
    <dgm:cxn modelId="{4C8A1E37-E530-45C8-836E-DE9C60205ED4}" type="presParOf" srcId="{CC0C92E3-9D0A-4692-8FB3-AFE69D66C96C}" destId="{DFAAA4E6-DBFC-4E6A-A786-B1D779C41CB5}" srcOrd="1" destOrd="0" presId="urn:microsoft.com/office/officeart/2005/8/layout/list1"/>
    <dgm:cxn modelId="{D5F63572-9CCF-4AB4-AC6E-AB870C1B3628}" type="presParOf" srcId="{37F123A6-7AA6-4BA9-9446-E2B413A3FDE8}" destId="{139141CD-56FD-46AA-BAB0-C53F5A25DC63}" srcOrd="17" destOrd="0" presId="urn:microsoft.com/office/officeart/2005/8/layout/list1"/>
    <dgm:cxn modelId="{5C198817-8583-4FFF-9D75-F3F5A130B16E}" type="presParOf" srcId="{37F123A6-7AA6-4BA9-9446-E2B413A3FDE8}" destId="{2EF90AF6-44C5-47CE-A56D-C23289A9D00E}" srcOrd="18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F5CF1F-E49F-47FF-A5D9-B1EB70C7D097}" type="doc">
      <dgm:prSet loTypeId="urn:microsoft.com/office/officeart/2005/8/layout/list1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4B73DE0-32F8-49F1-AC20-49AAA18BBD3A}">
      <dgm:prSet phldrT="[Текст]" custT="1"/>
      <dgm:spPr>
        <a:solidFill>
          <a:srgbClr val="798FEF"/>
        </a:solidFill>
      </dgm:spPr>
      <dgm:t>
        <a:bodyPr/>
        <a:lstStyle/>
        <a:p>
          <a:r>
            <a:rPr lang="ru-RU" sz="2000" b="1" dirty="0" smtClean="0">
              <a:latin typeface="+mn-lt"/>
              <a:cs typeface="Times New Roman" pitchFamily="18" charset="0"/>
            </a:rPr>
            <a:t>Ключевые задачи </a:t>
          </a:r>
          <a:endParaRPr lang="ru-RU" sz="2000" b="1" dirty="0">
            <a:latin typeface="+mn-lt"/>
            <a:cs typeface="Times New Roman" pitchFamily="18" charset="0"/>
          </a:endParaRPr>
        </a:p>
      </dgm:t>
    </dgm:pt>
    <dgm:pt modelId="{A99717EB-0707-420A-AD7E-3A59E5E69A21}" type="parTrans" cxnId="{5A5E6194-C008-4F37-9A2B-B6570B397773}">
      <dgm:prSet/>
      <dgm:spPr/>
      <dgm:t>
        <a:bodyPr/>
        <a:lstStyle/>
        <a:p>
          <a:endParaRPr lang="ru-RU"/>
        </a:p>
      </dgm:t>
    </dgm:pt>
    <dgm:pt modelId="{4B8FC7DA-5348-4003-A11E-B6DD704AECE0}" type="sibTrans" cxnId="{5A5E6194-C008-4F37-9A2B-B6570B397773}">
      <dgm:prSet/>
      <dgm:spPr/>
      <dgm:t>
        <a:bodyPr/>
        <a:lstStyle/>
        <a:p>
          <a:endParaRPr lang="ru-RU"/>
        </a:p>
      </dgm:t>
    </dgm:pt>
    <dgm:pt modelId="{269377AA-FDAF-4C39-8B74-C06DF0DC7415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Реализация Указов Президента РФ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CC69758-51B0-487D-9FD3-0FAEB14B66D7}" type="parTrans" cxnId="{C20AE3B4-004B-4844-88C4-0E699AEF7FE4}">
      <dgm:prSet/>
      <dgm:spPr/>
      <dgm:t>
        <a:bodyPr/>
        <a:lstStyle/>
        <a:p>
          <a:endParaRPr lang="ru-RU"/>
        </a:p>
      </dgm:t>
    </dgm:pt>
    <dgm:pt modelId="{4112B08A-6FA1-44C7-811C-52DAE95AEEF4}" type="sibTrans" cxnId="{C20AE3B4-004B-4844-88C4-0E699AEF7FE4}">
      <dgm:prSet/>
      <dgm:spPr/>
      <dgm:t>
        <a:bodyPr/>
        <a:lstStyle/>
        <a:p>
          <a:endParaRPr lang="ru-RU"/>
        </a:p>
      </dgm:t>
    </dgm:pt>
    <dgm:pt modelId="{0BAC5FAB-4B02-4866-8A56-4276214D7CA9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Достижение целей социально-экономического развития Чертковского района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33142BF-CA61-40F9-9FC4-8A45CE4D086E}" type="parTrans" cxnId="{E22E8F8C-DF3B-4E64-A4A6-891D4B7F9D70}">
      <dgm:prSet/>
      <dgm:spPr/>
      <dgm:t>
        <a:bodyPr/>
        <a:lstStyle/>
        <a:p>
          <a:endParaRPr lang="ru-RU"/>
        </a:p>
      </dgm:t>
    </dgm:pt>
    <dgm:pt modelId="{A5E6ADF0-0698-41CB-A513-75D6B59C42A2}" type="sibTrans" cxnId="{E22E8F8C-DF3B-4E64-A4A6-891D4B7F9D70}">
      <dgm:prSet/>
      <dgm:spPr/>
      <dgm:t>
        <a:bodyPr/>
        <a:lstStyle/>
        <a:p>
          <a:endParaRPr lang="ru-RU"/>
        </a:p>
      </dgm:t>
    </dgm:pt>
    <dgm:pt modelId="{363C4B64-4271-4C5C-A2D5-81BFE41AF5D6}" type="pres">
      <dgm:prSet presAssocID="{B5F5CF1F-E49F-47FF-A5D9-B1EB70C7D09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763DFF-C08E-4675-861A-6D01FB8DB106}" type="pres">
      <dgm:prSet presAssocID="{A4B73DE0-32F8-49F1-AC20-49AAA18BBD3A}" presName="parentLin" presStyleCnt="0"/>
      <dgm:spPr/>
    </dgm:pt>
    <dgm:pt modelId="{E504CC2F-A816-4B60-9213-A556C22E9A2A}" type="pres">
      <dgm:prSet presAssocID="{A4B73DE0-32F8-49F1-AC20-49AAA18BBD3A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D0021C37-0F45-4058-82C2-A1CF623EA893}" type="pres">
      <dgm:prSet presAssocID="{A4B73DE0-32F8-49F1-AC20-49AAA18BBD3A}" presName="parentText" presStyleLbl="node1" presStyleIdx="0" presStyleCnt="1" custLinFactNeighborX="-7407" custLinFactNeighborY="65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B2C9E-F1F0-42B8-9D06-DE5D5248B9BF}" type="pres">
      <dgm:prSet presAssocID="{A4B73DE0-32F8-49F1-AC20-49AAA18BBD3A}" presName="negativeSpace" presStyleCnt="0"/>
      <dgm:spPr/>
    </dgm:pt>
    <dgm:pt modelId="{BBD502DB-C157-407E-AE8C-5931A288433A}" type="pres">
      <dgm:prSet presAssocID="{A4B73DE0-32F8-49F1-AC20-49AAA18BBD3A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2A9F59-702C-4A44-9801-636E62BDCD4F}" type="presOf" srcId="{269377AA-FDAF-4C39-8B74-C06DF0DC7415}" destId="{BBD502DB-C157-407E-AE8C-5931A288433A}" srcOrd="0" destOrd="0" presId="urn:microsoft.com/office/officeart/2005/8/layout/list1"/>
    <dgm:cxn modelId="{3DB3DA61-19B4-4EAD-855E-2C8AD58DF475}" type="presOf" srcId="{A4B73DE0-32F8-49F1-AC20-49AAA18BBD3A}" destId="{E504CC2F-A816-4B60-9213-A556C22E9A2A}" srcOrd="0" destOrd="0" presId="urn:microsoft.com/office/officeart/2005/8/layout/list1"/>
    <dgm:cxn modelId="{D026221A-8635-4495-8C1E-4FAB94346E98}" type="presOf" srcId="{A4B73DE0-32F8-49F1-AC20-49AAA18BBD3A}" destId="{D0021C37-0F45-4058-82C2-A1CF623EA893}" srcOrd="1" destOrd="0" presId="urn:microsoft.com/office/officeart/2005/8/layout/list1"/>
    <dgm:cxn modelId="{B2730E70-FE6C-4275-8214-B6C999E89311}" type="presOf" srcId="{B5F5CF1F-E49F-47FF-A5D9-B1EB70C7D097}" destId="{363C4B64-4271-4C5C-A2D5-81BFE41AF5D6}" srcOrd="0" destOrd="0" presId="urn:microsoft.com/office/officeart/2005/8/layout/list1"/>
    <dgm:cxn modelId="{C20AE3B4-004B-4844-88C4-0E699AEF7FE4}" srcId="{A4B73DE0-32F8-49F1-AC20-49AAA18BBD3A}" destId="{269377AA-FDAF-4C39-8B74-C06DF0DC7415}" srcOrd="0" destOrd="0" parTransId="{2CC69758-51B0-487D-9FD3-0FAEB14B66D7}" sibTransId="{4112B08A-6FA1-44C7-811C-52DAE95AEEF4}"/>
    <dgm:cxn modelId="{5A5E6194-C008-4F37-9A2B-B6570B397773}" srcId="{B5F5CF1F-E49F-47FF-A5D9-B1EB70C7D097}" destId="{A4B73DE0-32F8-49F1-AC20-49AAA18BBD3A}" srcOrd="0" destOrd="0" parTransId="{A99717EB-0707-420A-AD7E-3A59E5E69A21}" sibTransId="{4B8FC7DA-5348-4003-A11E-B6DD704AECE0}"/>
    <dgm:cxn modelId="{E22E8F8C-DF3B-4E64-A4A6-891D4B7F9D70}" srcId="{A4B73DE0-32F8-49F1-AC20-49AAA18BBD3A}" destId="{0BAC5FAB-4B02-4866-8A56-4276214D7CA9}" srcOrd="1" destOrd="0" parTransId="{633142BF-CA61-40F9-9FC4-8A45CE4D086E}" sibTransId="{A5E6ADF0-0698-41CB-A513-75D6B59C42A2}"/>
    <dgm:cxn modelId="{4DCA857F-2C93-4A53-9035-90DCEBF7BA18}" type="presOf" srcId="{0BAC5FAB-4B02-4866-8A56-4276214D7CA9}" destId="{BBD502DB-C157-407E-AE8C-5931A288433A}" srcOrd="0" destOrd="1" presId="urn:microsoft.com/office/officeart/2005/8/layout/list1"/>
    <dgm:cxn modelId="{146D8157-42F3-4CA5-AB2E-6ED300E0CD89}" type="presParOf" srcId="{363C4B64-4271-4C5C-A2D5-81BFE41AF5D6}" destId="{2D763DFF-C08E-4675-861A-6D01FB8DB106}" srcOrd="0" destOrd="0" presId="urn:microsoft.com/office/officeart/2005/8/layout/list1"/>
    <dgm:cxn modelId="{BDF83619-4E1D-4292-BF74-2B515F64A2EF}" type="presParOf" srcId="{2D763DFF-C08E-4675-861A-6D01FB8DB106}" destId="{E504CC2F-A816-4B60-9213-A556C22E9A2A}" srcOrd="0" destOrd="0" presId="urn:microsoft.com/office/officeart/2005/8/layout/list1"/>
    <dgm:cxn modelId="{3F7766F3-9D87-48B7-9E8C-576FEA0F238B}" type="presParOf" srcId="{2D763DFF-C08E-4675-861A-6D01FB8DB106}" destId="{D0021C37-0F45-4058-82C2-A1CF623EA893}" srcOrd="1" destOrd="0" presId="urn:microsoft.com/office/officeart/2005/8/layout/list1"/>
    <dgm:cxn modelId="{CCD0143D-DCB7-4360-B8A3-CA50443343E6}" type="presParOf" srcId="{363C4B64-4271-4C5C-A2D5-81BFE41AF5D6}" destId="{902B2C9E-F1F0-42B8-9D06-DE5D5248B9BF}" srcOrd="1" destOrd="0" presId="urn:microsoft.com/office/officeart/2005/8/layout/list1"/>
    <dgm:cxn modelId="{BC5AA212-348F-4C23-949D-5AD3604AC2E0}" type="presParOf" srcId="{363C4B64-4271-4C5C-A2D5-81BFE41AF5D6}" destId="{BBD502DB-C157-407E-AE8C-5931A288433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95805F-8C65-4DEB-AEA4-4FAC78BB6A84}" type="doc">
      <dgm:prSet loTypeId="urn:microsoft.com/office/officeart/2005/8/layout/process1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49DB7E3-5B37-4AC5-A6BF-F5F76968F0C3}">
      <dgm:prSet phldrT="[Текст]" custT="1"/>
      <dgm:spPr>
        <a:solidFill>
          <a:schemeClr val="accent5"/>
        </a:solidFill>
      </dgm:spPr>
      <dgm:t>
        <a:bodyPr/>
        <a:lstStyle/>
        <a:p>
          <a:r>
            <a:rPr lang="ru-RU" sz="1200" b="1" dirty="0" smtClean="0">
              <a:latin typeface="+mn-lt"/>
              <a:cs typeface="Times New Roman" pitchFamily="18" charset="0"/>
            </a:rPr>
            <a:t>Указ Президента РФ от 07.05.2018 </a:t>
          </a:r>
          <a:r>
            <a:rPr lang="en-US" sz="1200" b="1" dirty="0" smtClean="0">
              <a:latin typeface="+mn-lt"/>
              <a:cs typeface="Times New Roman" pitchFamily="18" charset="0"/>
            </a:rPr>
            <a:t>N 204</a:t>
          </a:r>
          <a:endParaRPr lang="ru-RU" sz="1200" b="1" dirty="0" smtClean="0">
            <a:latin typeface="+mn-lt"/>
            <a:cs typeface="Times New Roman" pitchFamily="18" charset="0"/>
          </a:endParaRPr>
        </a:p>
        <a:p>
          <a:r>
            <a:rPr lang="ru-RU" sz="1200" b="1" dirty="0" smtClean="0">
              <a:latin typeface="+mn-lt"/>
              <a:cs typeface="Times New Roman" pitchFamily="18" charset="0"/>
            </a:rPr>
            <a:t>«О национальных целях и стратегических задачах развития Российской Федерации на период до 2024 года»</a:t>
          </a:r>
          <a:endParaRPr lang="ru-RU" sz="1200" b="1" dirty="0">
            <a:latin typeface="+mn-lt"/>
            <a:cs typeface="Times New Roman" pitchFamily="18" charset="0"/>
          </a:endParaRPr>
        </a:p>
      </dgm:t>
    </dgm:pt>
    <dgm:pt modelId="{44ECC4CF-DFD6-4A5E-B67E-371E8E9462EA}" type="parTrans" cxnId="{52075446-E4BB-4836-989D-7191D320DBDB}">
      <dgm:prSet/>
      <dgm:spPr/>
      <dgm:t>
        <a:bodyPr/>
        <a:lstStyle/>
        <a:p>
          <a:endParaRPr lang="ru-RU"/>
        </a:p>
      </dgm:t>
    </dgm:pt>
    <dgm:pt modelId="{5DB83BC0-EA22-4814-9A07-FAFCAFF96FB3}" type="sibTrans" cxnId="{52075446-E4BB-4836-989D-7191D320DBDB}">
      <dgm:prSet custT="1"/>
      <dgm:spPr>
        <a:solidFill>
          <a:schemeClr val="accent5"/>
        </a:solidFill>
      </dgm:spPr>
      <dgm:t>
        <a:bodyPr/>
        <a:lstStyle/>
        <a:p>
          <a:r>
            <a:rPr lang="ru-RU" sz="1600" dirty="0" smtClean="0">
              <a:latin typeface="+mn-lt"/>
              <a:cs typeface="Times New Roman" pitchFamily="18" charset="0"/>
            </a:rPr>
            <a:t>Приоритетные цели</a:t>
          </a:r>
          <a:endParaRPr lang="ru-RU" sz="1600" dirty="0">
            <a:latin typeface="+mn-lt"/>
            <a:cs typeface="Times New Roman" pitchFamily="18" charset="0"/>
          </a:endParaRPr>
        </a:p>
      </dgm:t>
    </dgm:pt>
    <dgm:pt modelId="{434858B6-00F6-4895-A3D0-B010B4F79D5D}">
      <dgm:prSet phldrT="[Текст]" custT="1"/>
      <dgm:spPr>
        <a:solidFill>
          <a:srgbClr val="37C991"/>
        </a:solidFill>
      </dgm:spPr>
      <dgm:t>
        <a:bodyPr/>
        <a:lstStyle/>
        <a:p>
          <a:r>
            <a:rPr lang="ru-RU" sz="1500" dirty="0" smtClean="0"/>
            <a:t/>
          </a:r>
          <a:br>
            <a:rPr lang="ru-RU" sz="1500" dirty="0" smtClean="0"/>
          </a:br>
          <a:endParaRPr lang="ru-RU" sz="1800" dirty="0"/>
        </a:p>
      </dgm:t>
    </dgm:pt>
    <dgm:pt modelId="{85413B95-97BE-4BBA-B667-C45EA782D3A2}" type="parTrans" cxnId="{D61634ED-BC40-40AC-9492-754C199475BE}">
      <dgm:prSet/>
      <dgm:spPr/>
      <dgm:t>
        <a:bodyPr/>
        <a:lstStyle/>
        <a:p>
          <a:endParaRPr lang="ru-RU"/>
        </a:p>
      </dgm:t>
    </dgm:pt>
    <dgm:pt modelId="{9C0FE56C-FFFC-4850-A25B-A3F1AFFF736B}" type="sibTrans" cxnId="{D61634ED-BC40-40AC-9492-754C199475BE}">
      <dgm:prSet custFlipHor="1" custScaleX="166692" custScaleY="80238" custLinFactNeighborX="5470" custLinFactNeighborY="-13"/>
      <dgm:spPr/>
      <dgm:t>
        <a:bodyPr/>
        <a:lstStyle/>
        <a:p>
          <a:endParaRPr lang="ru-RU"/>
        </a:p>
      </dgm:t>
    </dgm:pt>
    <dgm:pt modelId="{9FEB4771-AB2B-441E-8DB5-D6FD8D7BD6C7}" type="pres">
      <dgm:prSet presAssocID="{4595805F-8C65-4DEB-AEA4-4FAC78BB6A8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C5BE02-E85D-48BF-B3B1-BBB17648B4B7}" type="pres">
      <dgm:prSet presAssocID="{049DB7E3-5B37-4AC5-A6BF-F5F76968F0C3}" presName="node" presStyleLbl="node1" presStyleIdx="0" presStyleCnt="2" custScaleX="48067" custScaleY="100000" custLinFactNeighborX="5170" custLinFactNeighborY="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A74E66-CE1D-4BDD-B13E-A38CE2F4B32E}" type="pres">
      <dgm:prSet presAssocID="{5DB83BC0-EA22-4814-9A07-FAFCAFF96FB3}" presName="sibTrans" presStyleLbl="sibTrans2D1" presStyleIdx="0" presStyleCnt="1" custAng="0" custScaleX="175510" custScaleY="107965" custLinFactNeighborX="-3385" custLinFactNeighborY="6236"/>
      <dgm:spPr/>
      <dgm:t>
        <a:bodyPr/>
        <a:lstStyle/>
        <a:p>
          <a:endParaRPr lang="ru-RU"/>
        </a:p>
      </dgm:t>
    </dgm:pt>
    <dgm:pt modelId="{3159C208-71BE-4337-90A0-5E0D0206E2FF}" type="pres">
      <dgm:prSet presAssocID="{5DB83BC0-EA22-4814-9A07-FAFCAFF96FB3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29215270-C0A3-49A1-9A1B-A9703DE55304}" type="pres">
      <dgm:prSet presAssocID="{434858B6-00F6-4895-A3D0-B010B4F79D5D}" presName="node" presStyleLbl="node1" presStyleIdx="1" presStyleCnt="2" custScaleX="72605" custScaleY="100000" custLinFactNeighborX="9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C29112-AD7F-4CDD-BF64-F90629EB2688}" type="presOf" srcId="{5DB83BC0-EA22-4814-9A07-FAFCAFF96FB3}" destId="{3159C208-71BE-4337-90A0-5E0D0206E2FF}" srcOrd="1" destOrd="0" presId="urn:microsoft.com/office/officeart/2005/8/layout/process1"/>
    <dgm:cxn modelId="{7BD385A2-2942-44C3-AA57-9366B482DFF8}" type="presOf" srcId="{434858B6-00F6-4895-A3D0-B010B4F79D5D}" destId="{29215270-C0A3-49A1-9A1B-A9703DE55304}" srcOrd="0" destOrd="0" presId="urn:microsoft.com/office/officeart/2005/8/layout/process1"/>
    <dgm:cxn modelId="{33E944AA-F60D-4B20-BE3B-2C04F30AEFDA}" type="presOf" srcId="{049DB7E3-5B37-4AC5-A6BF-F5F76968F0C3}" destId="{4CC5BE02-E85D-48BF-B3B1-BBB17648B4B7}" srcOrd="0" destOrd="0" presId="urn:microsoft.com/office/officeart/2005/8/layout/process1"/>
    <dgm:cxn modelId="{7AE6E373-4B43-499E-8900-BA85EC89F334}" type="presOf" srcId="{5DB83BC0-EA22-4814-9A07-FAFCAFF96FB3}" destId="{CBA74E66-CE1D-4BDD-B13E-A38CE2F4B32E}" srcOrd="0" destOrd="0" presId="urn:microsoft.com/office/officeart/2005/8/layout/process1"/>
    <dgm:cxn modelId="{D61634ED-BC40-40AC-9492-754C199475BE}" srcId="{4595805F-8C65-4DEB-AEA4-4FAC78BB6A84}" destId="{434858B6-00F6-4895-A3D0-B010B4F79D5D}" srcOrd="1" destOrd="0" parTransId="{85413B95-97BE-4BBA-B667-C45EA782D3A2}" sibTransId="{9C0FE56C-FFFC-4850-A25B-A3F1AFFF736B}"/>
    <dgm:cxn modelId="{52075446-E4BB-4836-989D-7191D320DBDB}" srcId="{4595805F-8C65-4DEB-AEA4-4FAC78BB6A84}" destId="{049DB7E3-5B37-4AC5-A6BF-F5F76968F0C3}" srcOrd="0" destOrd="0" parTransId="{44ECC4CF-DFD6-4A5E-B67E-371E8E9462EA}" sibTransId="{5DB83BC0-EA22-4814-9A07-FAFCAFF96FB3}"/>
    <dgm:cxn modelId="{C62B5439-AC22-4DFB-BF8C-6EF67C47778C}" type="presOf" srcId="{4595805F-8C65-4DEB-AEA4-4FAC78BB6A84}" destId="{9FEB4771-AB2B-441E-8DB5-D6FD8D7BD6C7}" srcOrd="0" destOrd="0" presId="urn:microsoft.com/office/officeart/2005/8/layout/process1"/>
    <dgm:cxn modelId="{420F9E2F-A9D2-4B62-AEA3-42ED037D8C62}" type="presParOf" srcId="{9FEB4771-AB2B-441E-8DB5-D6FD8D7BD6C7}" destId="{4CC5BE02-E85D-48BF-B3B1-BBB17648B4B7}" srcOrd="0" destOrd="0" presId="urn:microsoft.com/office/officeart/2005/8/layout/process1"/>
    <dgm:cxn modelId="{4F8E9067-26B1-4D85-86DC-C9877FBA56E8}" type="presParOf" srcId="{9FEB4771-AB2B-441E-8DB5-D6FD8D7BD6C7}" destId="{CBA74E66-CE1D-4BDD-B13E-A38CE2F4B32E}" srcOrd="1" destOrd="0" presId="urn:microsoft.com/office/officeart/2005/8/layout/process1"/>
    <dgm:cxn modelId="{6EA85D60-311E-413C-869B-686FFE6880BA}" type="presParOf" srcId="{CBA74E66-CE1D-4BDD-B13E-A38CE2F4B32E}" destId="{3159C208-71BE-4337-90A0-5E0D0206E2FF}" srcOrd="0" destOrd="0" presId="urn:microsoft.com/office/officeart/2005/8/layout/process1"/>
    <dgm:cxn modelId="{7D383731-D2F2-4482-BAC3-66A471D43952}" type="presParOf" srcId="{9FEB4771-AB2B-441E-8DB5-D6FD8D7BD6C7}" destId="{29215270-C0A3-49A1-9A1B-A9703DE55304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23A245A-8880-4394-8AE0-E368E746CCF3}" type="doc">
      <dgm:prSet loTypeId="urn:microsoft.com/office/officeart/2005/8/layout/hierarchy4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9EF300CD-08F7-4441-B3E7-75F1FADC6473}" type="pres">
      <dgm:prSet presAssocID="{C23A245A-8880-4394-8AE0-E368E746CCF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</dgm:ptLst>
  <dgm:cxnLst>
    <dgm:cxn modelId="{DA8B91EB-2059-4516-87A8-6AFB82ED1D88}" type="presOf" srcId="{C23A245A-8880-4394-8AE0-E368E746CCF3}" destId="{9EF300CD-08F7-4441-B3E7-75F1FADC6473}" srcOrd="0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0A7EA9C-6CA5-42F4-BEA9-624328F75A69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F7BC3F-B041-40A2-8C95-EBEE54398576}">
      <dgm:prSet phldrT="[Текст]" custT="1"/>
      <dgm:spPr>
        <a:gradFill flip="none" rotWithShape="0">
          <a:gsLst>
            <a:gs pos="0">
              <a:srgbClr val="00B050">
                <a:shade val="30000"/>
                <a:satMod val="115000"/>
              </a:srgbClr>
            </a:gs>
            <a:gs pos="50000">
              <a:srgbClr val="00B050">
                <a:shade val="67500"/>
                <a:satMod val="115000"/>
              </a:srgbClr>
            </a:gs>
            <a:gs pos="100000">
              <a:srgbClr val="00B050">
                <a:shade val="100000"/>
                <a:satMod val="115000"/>
              </a:srgbClr>
            </a:gs>
          </a:gsLst>
          <a:lin ang="2700000" scaled="1"/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955,3 млн </a:t>
          </a:r>
          <a:r>
            <a:rPr lang="ru-RU" sz="1800" dirty="0">
              <a:solidFill>
                <a:schemeClr val="bg1"/>
              </a:solidFill>
            </a:rPr>
            <a:t>рублей </a:t>
          </a:r>
          <a:r>
            <a:rPr lang="ru-RU" sz="1800" dirty="0" smtClean="0">
              <a:solidFill>
                <a:schemeClr val="bg1"/>
              </a:solidFill>
            </a:rPr>
            <a:t>(82,2%*)</a:t>
          </a:r>
          <a:endParaRPr lang="ru-RU" sz="1800" dirty="0">
            <a:solidFill>
              <a:schemeClr val="bg1"/>
            </a:solidFill>
          </a:endParaRPr>
        </a:p>
      </dgm:t>
    </dgm:pt>
    <dgm:pt modelId="{370FA107-038C-4ADE-AE73-F9CBAEA9F95D}" type="parTrans" cxnId="{F8B99426-4B44-43F9-B579-D6633ED4258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8718F0F0-9BDA-45B3-9510-0907741F7A5A}" type="sibTrans" cxnId="{F8B99426-4B44-43F9-B579-D6633ED4258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BCFE466A-51B3-47B6-8011-938432BB189E}">
      <dgm:prSet phldrT="[Текст]" custT="1"/>
      <dgm:spPr>
        <a:gradFill flip="none" rotWithShape="0">
          <a:gsLst>
            <a:gs pos="0">
              <a:srgbClr val="0070C0">
                <a:shade val="30000"/>
                <a:satMod val="115000"/>
              </a:srgbClr>
            </a:gs>
            <a:gs pos="50000">
              <a:srgbClr val="0070C0">
                <a:shade val="67500"/>
                <a:satMod val="115000"/>
              </a:srgbClr>
            </a:gs>
            <a:gs pos="100000">
              <a:srgbClr val="0070C0">
                <a:shade val="100000"/>
                <a:satMod val="115000"/>
              </a:srgbClr>
            </a:gs>
          </a:gsLst>
          <a:lin ang="2700000" scaled="1"/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140,9</a:t>
          </a:r>
          <a:r>
            <a:rPr lang="ru-RU" sz="1800" dirty="0" smtClean="0">
              <a:solidFill>
                <a:schemeClr val="bg1"/>
              </a:solidFill>
            </a:rPr>
            <a:t> млн </a:t>
          </a:r>
          <a:r>
            <a:rPr lang="ru-RU" sz="1800" dirty="0">
              <a:solidFill>
                <a:schemeClr val="bg1"/>
              </a:solidFill>
            </a:rPr>
            <a:t>рублей </a:t>
          </a:r>
          <a:r>
            <a:rPr lang="ru-RU" sz="1800" dirty="0" smtClean="0">
              <a:solidFill>
                <a:schemeClr val="bg1"/>
              </a:solidFill>
            </a:rPr>
            <a:t>(12,1%*)</a:t>
          </a:r>
          <a:endParaRPr lang="ru-RU" sz="1800" dirty="0">
            <a:solidFill>
              <a:schemeClr val="bg1"/>
            </a:solidFill>
          </a:endParaRPr>
        </a:p>
      </dgm:t>
    </dgm:pt>
    <dgm:pt modelId="{3714F389-FB3A-4F8C-8109-02F14740A07A}" type="parTrans" cxnId="{E8771C2E-815C-41EC-8BA0-7B39EACC7632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E6CA42EE-123E-46E7-B365-10D5761B08A4}" type="sibTrans" cxnId="{E8771C2E-815C-41EC-8BA0-7B39EACC7632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45ABFC56-BA77-4B59-A408-0CC78B962FA1}">
      <dgm:prSet phldrT="[Текст]" custT="1"/>
      <dgm:spPr>
        <a:gradFill flip="none" rotWithShape="0">
          <a:gsLst>
            <a:gs pos="0">
              <a:srgbClr val="FFFF00">
                <a:shade val="30000"/>
                <a:satMod val="115000"/>
              </a:srgbClr>
            </a:gs>
            <a:gs pos="50000">
              <a:srgbClr val="FFFF00">
                <a:shade val="67500"/>
                <a:satMod val="115000"/>
              </a:srgbClr>
            </a:gs>
            <a:gs pos="100000">
              <a:srgbClr val="FFFF00">
                <a:shade val="100000"/>
                <a:satMod val="115000"/>
              </a:srgbClr>
            </a:gs>
          </a:gsLst>
          <a:lin ang="2700000" scaled="1"/>
          <a:tileRect/>
        </a:gra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66,3 млн </a:t>
          </a:r>
          <a:r>
            <a:rPr lang="ru-RU" sz="1800" dirty="0">
              <a:solidFill>
                <a:schemeClr val="bg1"/>
              </a:solidFill>
            </a:rPr>
            <a:t>рублей </a:t>
          </a:r>
          <a:r>
            <a:rPr lang="ru-RU" sz="1800" dirty="0" smtClean="0">
              <a:solidFill>
                <a:schemeClr val="bg1"/>
              </a:solidFill>
            </a:rPr>
            <a:t>(5,7%*)</a:t>
          </a:r>
          <a:endParaRPr lang="ru-RU" sz="1800" dirty="0">
            <a:solidFill>
              <a:schemeClr val="bg1"/>
            </a:solidFill>
          </a:endParaRPr>
        </a:p>
      </dgm:t>
    </dgm:pt>
    <dgm:pt modelId="{7B00A878-AE00-4DA6-AF5B-59686FB8E503}" type="parTrans" cxnId="{1F1443D0-4E62-4F59-8BC4-96FD81B51E20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FDD828FE-5B76-4C4C-995D-B3867F4702B5}" type="sibTrans" cxnId="{1F1443D0-4E62-4F59-8BC4-96FD81B51E20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0E053868-46B5-47A7-AA7E-BDCFA93AC3A4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bg1"/>
              </a:solidFill>
            </a:rPr>
            <a:t>1 млн. 162,5 тыс. рублей</a:t>
          </a:r>
          <a:endParaRPr lang="ru-RU" sz="2400" dirty="0">
            <a:solidFill>
              <a:schemeClr val="bg1"/>
            </a:solidFill>
          </a:endParaRPr>
        </a:p>
      </dgm:t>
    </dgm:pt>
    <dgm:pt modelId="{9586FADB-8E98-46C4-97BD-6F20D5D8266F}" type="parTrans" cxnId="{DD8827EE-9B8C-463A-B03E-011DAA4D879C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E6E8DFF6-1F22-4C4D-9F29-CAB6958CA1B0}" type="sibTrans" cxnId="{DD8827EE-9B8C-463A-B03E-011DAA4D879C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09978BA2-59C6-4762-8FA8-E414588F3B6B}" type="pres">
      <dgm:prSet presAssocID="{40A7EA9C-6CA5-42F4-BEA9-624328F75A69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0718F6-E263-44ED-8D9A-D7385F392EEA}" type="pres">
      <dgm:prSet presAssocID="{40A7EA9C-6CA5-42F4-BEA9-624328F75A69}" presName="ellipse" presStyleLbl="trBgShp" presStyleIdx="0" presStyleCnt="1" custScaleX="116824" custScaleY="85236" custLinFactNeighborX="310" custLinFactNeighborY="7459"/>
      <dgm:spPr/>
    </dgm:pt>
    <dgm:pt modelId="{38204680-F3EA-41CC-83D5-7E83F0FF1EF8}" type="pres">
      <dgm:prSet presAssocID="{40A7EA9C-6CA5-42F4-BEA9-624328F75A69}" presName="arrow1" presStyleLbl="fgShp" presStyleIdx="0" presStyleCnt="1" custLinFactY="-17530" custLinFactNeighborX="-909" custLinFactNeighborY="-100000"/>
      <dgm:spPr>
        <a:solidFill>
          <a:schemeClr val="accent4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  <dgm:pt modelId="{BBE18596-136D-4751-B0CE-0AC814620E33}" type="pres">
      <dgm:prSet presAssocID="{40A7EA9C-6CA5-42F4-BEA9-624328F75A69}" presName="rectangle" presStyleLbl="revTx" presStyleIdx="0" presStyleCnt="1" custScaleX="196478" custScaleY="39419" custLinFactNeighborX="522" custLinFactNeighborY="-86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8CC1F-2FA9-48F8-8517-9C30722F7B48}" type="pres">
      <dgm:prSet presAssocID="{BCFE466A-51B3-47B6-8011-938432BB189E}" presName="item1" presStyleLbl="node1" presStyleIdx="0" presStyleCnt="3" custScaleX="112664" custScaleY="98376" custLinFactNeighborX="-14718" custLinFactNeighborY="-10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4E38E-D727-4022-BF13-B88DC13D18CC}" type="pres">
      <dgm:prSet presAssocID="{45ABFC56-BA77-4B59-A408-0CC78B962FA1}" presName="item2" presStyleLbl="node1" presStyleIdx="1" presStyleCnt="3" custScaleX="123895" custScaleY="89332" custLinFactNeighborX="-14315" custLinFactNeighborY="-9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A7833D-875C-4D44-80AD-D8EE70954D0C}" type="pres">
      <dgm:prSet presAssocID="{0E053868-46B5-47A7-AA7E-BDCFA93AC3A4}" presName="item3" presStyleLbl="node1" presStyleIdx="2" presStyleCnt="3" custScaleX="129824" custScaleY="107139" custLinFactNeighborX="27841" custLinFactNeighborY="156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A0671E-F9D8-46CB-8C6D-42C8FFC400EE}" type="pres">
      <dgm:prSet presAssocID="{40A7EA9C-6CA5-42F4-BEA9-624328F75A69}" presName="funnel" presStyleLbl="trAlignAcc1" presStyleIdx="0" presStyleCnt="1" custScaleX="108581" custScaleY="77687" custLinFactNeighborX="-866" custLinFactNeighborY="-4094"/>
      <dgm:spPr/>
      <dgm:t>
        <a:bodyPr/>
        <a:lstStyle/>
        <a:p>
          <a:endParaRPr lang="ru-RU"/>
        </a:p>
      </dgm:t>
    </dgm:pt>
  </dgm:ptLst>
  <dgm:cxnLst>
    <dgm:cxn modelId="{A8B6467D-1D2F-4B34-B28F-C7ACFF995024}" type="presOf" srcId="{BCFE466A-51B3-47B6-8011-938432BB189E}" destId="{9CA4E38E-D727-4022-BF13-B88DC13D18CC}" srcOrd="0" destOrd="0" presId="urn:microsoft.com/office/officeart/2005/8/layout/funnel1"/>
    <dgm:cxn modelId="{ADF0C846-6D2B-4BE0-B18F-3AB9F9EE6A6B}" type="presOf" srcId="{40A7EA9C-6CA5-42F4-BEA9-624328F75A69}" destId="{09978BA2-59C6-4762-8FA8-E414588F3B6B}" srcOrd="0" destOrd="0" presId="urn:microsoft.com/office/officeart/2005/8/layout/funnel1"/>
    <dgm:cxn modelId="{DD8827EE-9B8C-463A-B03E-011DAA4D879C}" srcId="{40A7EA9C-6CA5-42F4-BEA9-624328F75A69}" destId="{0E053868-46B5-47A7-AA7E-BDCFA93AC3A4}" srcOrd="3" destOrd="0" parTransId="{9586FADB-8E98-46C4-97BD-6F20D5D8266F}" sibTransId="{E6E8DFF6-1F22-4C4D-9F29-CAB6958CA1B0}"/>
    <dgm:cxn modelId="{E3BBBEB3-B2BE-4FF7-BDD2-D0BD071028DE}" type="presOf" srcId="{51F7BC3F-B041-40A2-8C95-EBEE54398576}" destId="{66A7833D-875C-4D44-80AD-D8EE70954D0C}" srcOrd="0" destOrd="0" presId="urn:microsoft.com/office/officeart/2005/8/layout/funnel1"/>
    <dgm:cxn modelId="{1F1443D0-4E62-4F59-8BC4-96FD81B51E20}" srcId="{40A7EA9C-6CA5-42F4-BEA9-624328F75A69}" destId="{45ABFC56-BA77-4B59-A408-0CC78B962FA1}" srcOrd="2" destOrd="0" parTransId="{7B00A878-AE00-4DA6-AF5B-59686FB8E503}" sibTransId="{FDD828FE-5B76-4C4C-995D-B3867F4702B5}"/>
    <dgm:cxn modelId="{F8B99426-4B44-43F9-B579-D6633ED42581}" srcId="{40A7EA9C-6CA5-42F4-BEA9-624328F75A69}" destId="{51F7BC3F-B041-40A2-8C95-EBEE54398576}" srcOrd="0" destOrd="0" parTransId="{370FA107-038C-4ADE-AE73-F9CBAEA9F95D}" sibTransId="{8718F0F0-9BDA-45B3-9510-0907741F7A5A}"/>
    <dgm:cxn modelId="{E8771C2E-815C-41EC-8BA0-7B39EACC7632}" srcId="{40A7EA9C-6CA5-42F4-BEA9-624328F75A69}" destId="{BCFE466A-51B3-47B6-8011-938432BB189E}" srcOrd="1" destOrd="0" parTransId="{3714F389-FB3A-4F8C-8109-02F14740A07A}" sibTransId="{E6CA42EE-123E-46E7-B365-10D5761B08A4}"/>
    <dgm:cxn modelId="{286DCC92-F697-4199-B3CC-256F819825F4}" type="presOf" srcId="{0E053868-46B5-47A7-AA7E-BDCFA93AC3A4}" destId="{BBE18596-136D-4751-B0CE-0AC814620E33}" srcOrd="0" destOrd="0" presId="urn:microsoft.com/office/officeart/2005/8/layout/funnel1"/>
    <dgm:cxn modelId="{7A899373-E4F0-4F18-B1C3-AB7E1BBB8F85}" type="presOf" srcId="{45ABFC56-BA77-4B59-A408-0CC78B962FA1}" destId="{9C18CC1F-2FA9-48F8-8517-9C30722F7B48}" srcOrd="0" destOrd="0" presId="urn:microsoft.com/office/officeart/2005/8/layout/funnel1"/>
    <dgm:cxn modelId="{6FB8E7C3-B4F2-4FB9-A8A4-8C24C4B1D935}" type="presParOf" srcId="{09978BA2-59C6-4762-8FA8-E414588F3B6B}" destId="{470718F6-E263-44ED-8D9A-D7385F392EEA}" srcOrd="0" destOrd="0" presId="urn:microsoft.com/office/officeart/2005/8/layout/funnel1"/>
    <dgm:cxn modelId="{A7FEF887-BBBE-4CC6-ABAD-D6BCA5B531DE}" type="presParOf" srcId="{09978BA2-59C6-4762-8FA8-E414588F3B6B}" destId="{38204680-F3EA-41CC-83D5-7E83F0FF1EF8}" srcOrd="1" destOrd="0" presId="urn:microsoft.com/office/officeart/2005/8/layout/funnel1"/>
    <dgm:cxn modelId="{DFA0243C-D69A-494D-BB65-1637C33C6738}" type="presParOf" srcId="{09978BA2-59C6-4762-8FA8-E414588F3B6B}" destId="{BBE18596-136D-4751-B0CE-0AC814620E33}" srcOrd="2" destOrd="0" presId="urn:microsoft.com/office/officeart/2005/8/layout/funnel1"/>
    <dgm:cxn modelId="{05C64196-7ACC-47A2-9839-7520210EB840}" type="presParOf" srcId="{09978BA2-59C6-4762-8FA8-E414588F3B6B}" destId="{9C18CC1F-2FA9-48F8-8517-9C30722F7B48}" srcOrd="3" destOrd="0" presId="urn:microsoft.com/office/officeart/2005/8/layout/funnel1"/>
    <dgm:cxn modelId="{A2E652DD-AF87-46D9-B4EA-296884BB2FE4}" type="presParOf" srcId="{09978BA2-59C6-4762-8FA8-E414588F3B6B}" destId="{9CA4E38E-D727-4022-BF13-B88DC13D18CC}" srcOrd="4" destOrd="0" presId="urn:microsoft.com/office/officeart/2005/8/layout/funnel1"/>
    <dgm:cxn modelId="{32E2B235-E854-497A-9254-BF574FCD2154}" type="presParOf" srcId="{09978BA2-59C6-4762-8FA8-E414588F3B6B}" destId="{66A7833D-875C-4D44-80AD-D8EE70954D0C}" srcOrd="5" destOrd="0" presId="urn:microsoft.com/office/officeart/2005/8/layout/funnel1"/>
    <dgm:cxn modelId="{6B1AC26A-6B1B-4B1D-894F-525EF7F6C3AC}" type="presParOf" srcId="{09978BA2-59C6-4762-8FA8-E414588F3B6B}" destId="{F5A0671E-F9D8-46CB-8C6D-42C8FFC400E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0.00531</cdr:x>
      <cdr:y>0.74207</cdr:y>
    </cdr:from>
    <cdr:to>
      <cdr:x>0.52593</cdr:x>
      <cdr:y>0.88209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35988" y="3099229"/>
          <a:ext cx="3528435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91440" tIns="45720" rIns="91440" bIns="4572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Общий объем субсидий</a:t>
          </a:r>
        </a:p>
        <a:p xmlns:a="http://schemas.openxmlformats.org/drawingml/2006/main">
          <a:pPr algn="ctr"/>
          <a:r>
            <a:rPr lang="ru-RU" sz="16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164,7 млн рублей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567" tIns="45785" rIns="91567" bIns="45785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567" tIns="45785" rIns="91567" bIns="45785" rtlCol="0"/>
          <a:lstStyle>
            <a:lvl1pPr algn="r">
              <a:defRPr sz="1200"/>
            </a:lvl1pPr>
          </a:lstStyle>
          <a:p>
            <a:fld id="{A0E61924-CEE5-4086-A42C-890F6F6FD7AC}" type="datetimeFigureOut">
              <a:rPr lang="ru-RU" smtClean="0"/>
              <a:pPr/>
              <a:t>23.12.2019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7" tIns="45785" rIns="91567" bIns="45785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567" tIns="45785" rIns="91567" bIns="4578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567" tIns="45785" rIns="91567" bIns="45785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6411"/>
          </a:xfrm>
          <a:prstGeom prst="rect">
            <a:avLst/>
          </a:prstGeom>
        </p:spPr>
        <p:txBody>
          <a:bodyPr vert="horz" lIns="91567" tIns="45785" rIns="91567" bIns="45785" rtlCol="0" anchor="b"/>
          <a:lstStyle>
            <a:lvl1pPr algn="r">
              <a:defRPr sz="1200"/>
            </a:lvl1pPr>
          </a:lstStyle>
          <a:p>
            <a:fld id="{62340B7A-9DD5-4D05-A753-C81F3688856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1731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76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ru-RU" dirty="0" smtClean="0"/>
              <a:t>новый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873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326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981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49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406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ru-RU" dirty="0" smtClean="0"/>
              <a:t>новый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55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ru-RU" dirty="0" smtClean="0"/>
              <a:t>новый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2A71F3-84B0-4915-9628-AB10C4428D8D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80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085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ru-RU" dirty="0" smtClean="0"/>
              <a:t>новый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227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новый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1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ru-RU" dirty="0" smtClean="0"/>
              <a:t>новый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037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678" eaLnBrk="0" fontAlgn="base" hangingPunct="0">
              <a:spcBef>
                <a:spcPct val="30000"/>
              </a:spcBef>
              <a:spcAft>
                <a:spcPct val="0"/>
              </a:spcAft>
              <a:defRPr/>
            </a:pPr>
            <a:r>
              <a:rPr lang="ru-RU" dirty="0" smtClean="0"/>
              <a:t>новый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09A586-B2C8-4A12-BA8E-0E156BDB000C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320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2900190"/>
            <a:ext cx="6858000" cy="224331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6858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1989535"/>
            <a:ext cx="6858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200150"/>
            <a:ext cx="6858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3789410"/>
            <a:ext cx="4227758" cy="661589"/>
          </a:xfrm>
        </p:spPr>
        <p:txBody>
          <a:bodyPr>
            <a:normAutofit/>
          </a:bodyPr>
          <a:lstStyle>
            <a:lvl1pPr marL="0" indent="0" algn="l">
              <a:buNone/>
              <a:defRPr sz="1238">
                <a:solidFill>
                  <a:schemeClr val="tx2"/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7" y="2349219"/>
            <a:ext cx="5381513" cy="1344875"/>
          </a:xfrm>
          <a:effectLst/>
        </p:spPr>
        <p:txBody>
          <a:bodyPr/>
          <a:lstStyle>
            <a:lvl1pPr marL="360045" indent="-257175" algn="l">
              <a:defRPr sz="3038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44B60-482A-44BC-AC3B-B43DA8CE01CB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04DD-24DA-43DF-B9DB-A51BB47D4A9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6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548639"/>
            <a:ext cx="4800600" cy="260604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BD1FF-4C25-48C8-ABC2-0B866C120904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549DA-65B7-4934-9121-09E48293130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317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282388"/>
            <a:ext cx="1543050" cy="3928754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6" y="548641"/>
            <a:ext cx="3621965" cy="36710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7A49C-E570-4DC1-BB46-351F7B9A4621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52934-A1F3-43C6-838F-7BB0F1A5985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25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51200" y="877448"/>
            <a:ext cx="3611126" cy="374535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400050"/>
            <a:ext cx="4616035" cy="2343151"/>
          </a:xfrm>
        </p:spPr>
        <p:txBody>
          <a:bodyPr anchor="b">
            <a:normAutofit/>
          </a:bodyPr>
          <a:lstStyle>
            <a:lvl1pPr algn="l">
              <a:defRPr sz="33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2882901"/>
            <a:ext cx="3715688" cy="14351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1B387A-4D12-4C2A-A411-B7714F2D2022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4D01D8-4116-485E-A0E2-853C21C792BC}" type="slidenum">
              <a:rPr lang="ru-RU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697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400050"/>
            <a:ext cx="4916150" cy="282575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BBFF4F-3E80-40AB-93BA-77B56DF87198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2E0CA-C96C-438D-A70A-838A9D6F490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18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1485900"/>
            <a:ext cx="4801851" cy="173990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3365500"/>
            <a:ext cx="4801850" cy="11493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32565B-77D2-4A83-9AA0-93A75204C5FC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AF6B0-8098-427E-9DDC-9007CCF5A35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934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400051" y="400050"/>
            <a:ext cx="2962475" cy="282575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3496771" y="400050"/>
            <a:ext cx="2961179" cy="2819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C0447C-026C-4A54-A97B-AE1B647CBB4A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B5067B-6953-409D-8918-D636A3095D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966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400050"/>
            <a:ext cx="2787650" cy="457200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857251"/>
            <a:ext cx="2959100" cy="23685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263" y="425053"/>
            <a:ext cx="2823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6772" y="857250"/>
            <a:ext cx="2967529" cy="23622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850348-B09B-47C6-BB65-66B3EA2B95BB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CB140C-AFBD-4E60-A7B9-6BAF586F08E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5327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91EA61-B292-49BB-A319-45078E8821E5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4E6B7-D2C3-450A-A6ED-4F312197043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99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479115-7387-46AD-B647-6D58080460A5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C4E876-F1D1-4C8B-BD1F-9C7219D2B9C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9815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400050"/>
            <a:ext cx="2400300" cy="1143000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400050"/>
            <a:ext cx="3329066" cy="41148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0" y="1657352"/>
            <a:ext cx="2400300" cy="156845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1018AD-9085-419C-9095-2074C37AD66F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58325-D46F-4642-BB46-4EF90B540B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406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548640"/>
            <a:ext cx="4800600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6708-15AE-44D9-AF20-AD31FC69A116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80926-28E2-435A-A2B3-5BBFA28DB20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324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1850" y="1085850"/>
            <a:ext cx="2672444" cy="85725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1500" y="685800"/>
            <a:ext cx="2460731" cy="36004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2021" y="2057400"/>
            <a:ext cx="2673167" cy="15621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76C782-E0E3-488E-82F6-5BD98EEE64EB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50" y="4629150"/>
            <a:ext cx="4358793" cy="273844"/>
          </a:xfrm>
        </p:spPr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AD41C-7F88-495F-907B-9FECA172DE3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440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00050" y="400050"/>
            <a:ext cx="6057900" cy="23431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1502" y="2882900"/>
            <a:ext cx="5460999" cy="3429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278956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00050"/>
            <a:ext cx="6057900" cy="2171700"/>
          </a:xfrm>
        </p:spPr>
        <p:txBody>
          <a:bodyPr anchor="ctr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086100"/>
            <a:ext cx="4787664" cy="1428750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919546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400050"/>
            <a:ext cx="5144840" cy="21717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1" y="2571750"/>
            <a:ext cx="4801850" cy="3619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225802"/>
            <a:ext cx="4786771" cy="1289048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1451" y="532968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2076451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49272022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571750"/>
            <a:ext cx="4786771" cy="1273050"/>
          </a:xfrm>
        </p:spPr>
        <p:txBody>
          <a:bodyPr anchor="b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849735"/>
            <a:ext cx="4787664" cy="6651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573874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400050"/>
            <a:ext cx="5144840" cy="21717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2914650"/>
            <a:ext cx="4786771" cy="7874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714750"/>
            <a:ext cx="4786770" cy="800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71451" y="532968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2076451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6337796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00050"/>
            <a:ext cx="5644244" cy="21717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1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2946401"/>
            <a:ext cx="4786771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575051"/>
            <a:ext cx="4786770" cy="939799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308809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 algn="l"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400051"/>
            <a:ext cx="4916150" cy="282575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B74311-F960-47B8-91D4-15A3707170FE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F89F37-04E7-471A-A8B2-C158A57D6A8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6520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24804" y="400050"/>
            <a:ext cx="1533146" cy="3314700"/>
          </a:xfrm>
        </p:spPr>
        <p:txBody>
          <a:bodyPr vert="eaVert">
            <a:normAutofit/>
          </a:bodyPr>
          <a:lstStyle>
            <a:lvl1pPr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400050"/>
            <a:ext cx="4387509" cy="4114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5232EC-2E86-4A29-A495-7585EDD536D3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FBDC3-9F77-4695-B639-A1A6E4BD9C0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16826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51200" y="877448"/>
            <a:ext cx="3611126" cy="374535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400050"/>
            <a:ext cx="4616035" cy="2343151"/>
          </a:xfrm>
        </p:spPr>
        <p:txBody>
          <a:bodyPr anchor="b">
            <a:normAutofit/>
          </a:bodyPr>
          <a:lstStyle>
            <a:lvl1pPr algn="l">
              <a:defRPr sz="33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2882901"/>
            <a:ext cx="3715688" cy="14351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922DEC-130C-4521-AE93-8C8A5B1220C2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AA00EB-120E-4A73-BF49-F2FF72C562F6}" type="slidenum">
              <a:rPr lang="ru-RU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69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2900190"/>
            <a:ext cx="6858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6858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1989535"/>
            <a:ext cx="6858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200150"/>
            <a:ext cx="6858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1629486"/>
            <a:ext cx="4475000" cy="1817510"/>
          </a:xfrm>
          <a:effectLst/>
        </p:spPr>
        <p:txBody>
          <a:bodyPr anchor="b"/>
          <a:lstStyle>
            <a:lvl1pPr algn="r">
              <a:defRPr sz="2588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3455633"/>
            <a:ext cx="4477871" cy="626595"/>
          </a:xfrm>
        </p:spPr>
        <p:txBody>
          <a:bodyPr/>
          <a:lstStyle>
            <a:lvl1pPr marL="0" indent="0" algn="r">
              <a:buNone/>
              <a:defRPr sz="1125">
                <a:solidFill>
                  <a:schemeClr val="tx2"/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35888-F3F4-4C9E-B7AA-D88DB20F2A9A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E35F7-39A7-431C-B0D2-E9C10968406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4261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400050"/>
            <a:ext cx="4916150" cy="282575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40793A-56C9-498E-A70F-38D3F5D1C8B4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C97F8C-7B70-469F-99BD-22916FD5926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98254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1485900"/>
            <a:ext cx="4801851" cy="173990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3365500"/>
            <a:ext cx="4801850" cy="11493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F9FD61-6BB8-4979-A4C0-776DD6C03323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EF5C8-DA30-4A4F-8BEB-F6AD1DBF843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1735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400051" y="400050"/>
            <a:ext cx="2962475" cy="282575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3496771" y="400050"/>
            <a:ext cx="2961179" cy="2819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52DC33-0CC9-41FC-92E7-2441844BA919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F80F2B-8F70-47D5-B4A4-39A6E29FEEE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9791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400050"/>
            <a:ext cx="2787650" cy="457200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857251"/>
            <a:ext cx="2959100" cy="23685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263" y="425053"/>
            <a:ext cx="2823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6772" y="857250"/>
            <a:ext cx="2967529" cy="23622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AA3DCE-A4F2-4A93-A30A-37FDDE2FA2C2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6A56E-A333-4C61-8E08-8611FFD624D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0603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515BB7-4990-4FF4-9EF0-9916C24EB1FA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80F07-01D7-46F6-93BF-7E85D5443A7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972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615890-CD32-4330-B054-6E98C7CE1C89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61510F-C643-4AA0-8380-EABBD49AD4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9034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400050"/>
            <a:ext cx="2400300" cy="1143000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400050"/>
            <a:ext cx="3329066" cy="41148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0" y="1657352"/>
            <a:ext cx="2400300" cy="156845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BA75F8-9409-4318-97A3-6291DFC8907F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E658A-C51F-4CE5-A014-80C429963A1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04619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1850" y="1085850"/>
            <a:ext cx="2672444" cy="85725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1500" y="685800"/>
            <a:ext cx="2460731" cy="36004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2021" y="2057400"/>
            <a:ext cx="2673167" cy="15621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66A337-3633-4B12-8BEB-5DA97BD342D0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50" y="4629150"/>
            <a:ext cx="4358793" cy="273844"/>
          </a:xfrm>
        </p:spPr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C2272D-6230-46C0-B6E2-18597520D0E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56985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00050" y="400050"/>
            <a:ext cx="6057900" cy="23431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1502" y="2882900"/>
            <a:ext cx="5460999" cy="3429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141647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00050"/>
            <a:ext cx="6057900" cy="2171700"/>
          </a:xfrm>
        </p:spPr>
        <p:txBody>
          <a:bodyPr anchor="ctr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086100"/>
            <a:ext cx="4787664" cy="1428750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69161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548639"/>
            <a:ext cx="2510028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548640"/>
            <a:ext cx="2510028" cy="26060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C671B-72ED-4778-B992-63057D30A26D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1BAAA-3442-47C6-A039-8C9849AFA0D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81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400050"/>
            <a:ext cx="5144840" cy="21717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1" y="2571750"/>
            <a:ext cx="4801850" cy="3619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225802"/>
            <a:ext cx="4786771" cy="1289048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451" y="532968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2076451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4014036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571750"/>
            <a:ext cx="4786771" cy="1273050"/>
          </a:xfrm>
        </p:spPr>
        <p:txBody>
          <a:bodyPr anchor="b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849735"/>
            <a:ext cx="4787664" cy="6651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75072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400050"/>
            <a:ext cx="5144840" cy="21717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2914650"/>
            <a:ext cx="4786771" cy="7874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714750"/>
            <a:ext cx="4786770" cy="800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451" y="532968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2076451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662193"/>
      </p:ext>
    </p:extLst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00050"/>
            <a:ext cx="5644244" cy="21717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1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2946401"/>
            <a:ext cx="4786771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575051"/>
            <a:ext cx="4786770" cy="939799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11178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 algn="l"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400051"/>
            <a:ext cx="4916150" cy="282575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A6C16A-535B-4ABC-A105-7658BD06305B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4E0319-4005-4E71-8877-6514BCDA0A7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5912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24804" y="400050"/>
            <a:ext cx="1533146" cy="3314700"/>
          </a:xfrm>
        </p:spPr>
        <p:txBody>
          <a:bodyPr vert="eaVert">
            <a:normAutofit/>
          </a:bodyPr>
          <a:lstStyle>
            <a:lvl1pPr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400050"/>
            <a:ext cx="4387509" cy="4114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7EF45-CC39-46E4-8B1E-F5CB0DE02963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4BF5A-CDCA-4ABB-802A-443D3237E0A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37580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00050"/>
            <a:ext cx="61722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42900" y="1371600"/>
            <a:ext cx="6172200" cy="3226594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CE923-AD4B-47D6-BD7E-26DA299A8785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E8EEE-9704-4CC1-BA08-1780DAC4FD5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397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51200" y="877448"/>
            <a:ext cx="3611126" cy="374535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400050"/>
            <a:ext cx="4616035" cy="2343151"/>
          </a:xfrm>
        </p:spPr>
        <p:txBody>
          <a:bodyPr anchor="b">
            <a:normAutofit/>
          </a:bodyPr>
          <a:lstStyle>
            <a:lvl1pPr algn="l">
              <a:defRPr sz="33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2882901"/>
            <a:ext cx="3715688" cy="14351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90EDF4-DD20-4DCF-B072-AD6FCF01C45E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DEA3E-E4CB-407D-B657-CAF3B9840516}" type="slidenum">
              <a:rPr lang="ru-RU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5725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400050"/>
            <a:ext cx="4916150" cy="282575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B2FA0F-FF47-451C-B87B-620190FDCF6B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B4108-8E3B-4090-B5EB-83F9AF377A9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8108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1485900"/>
            <a:ext cx="4801851" cy="173990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3365500"/>
            <a:ext cx="4801850" cy="11493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74D41A-3A0D-413C-9EF9-6CA93514A039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385A86-A92A-4EA4-9618-82E9287A24D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67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548640"/>
            <a:ext cx="251002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135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050245"/>
            <a:ext cx="2510028" cy="2057400"/>
          </a:xfrm>
        </p:spPr>
        <p:txBody>
          <a:bodyPr>
            <a:normAutofit/>
          </a:bodyPr>
          <a:lstStyle>
            <a:lvl1pPr>
              <a:defRPr sz="1013"/>
            </a:lvl1pPr>
            <a:lvl2pPr>
              <a:defRPr sz="1013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548640"/>
            <a:ext cx="2510028" cy="47982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135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049274"/>
            <a:ext cx="2510028" cy="2057400"/>
          </a:xfrm>
        </p:spPr>
        <p:txBody>
          <a:bodyPr>
            <a:normAutofit/>
          </a:bodyPr>
          <a:lstStyle>
            <a:lvl1pPr>
              <a:defRPr sz="1013"/>
            </a:lvl1pPr>
            <a:lvl2pPr>
              <a:defRPr sz="1013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ACA2-B08A-4D17-AC47-4D70E9C51569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DE926-D929-4282-8077-420B92D2E01C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68922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400051" y="400050"/>
            <a:ext cx="2962475" cy="282575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3496771" y="400050"/>
            <a:ext cx="2961179" cy="2819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7C8E7C-0361-4305-A587-A5116F97FAB7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9D096-54BB-47B4-BC44-E02B886345B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0341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400050"/>
            <a:ext cx="2787650" cy="457200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857251"/>
            <a:ext cx="2959100" cy="23685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263" y="425053"/>
            <a:ext cx="2823038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6772" y="857250"/>
            <a:ext cx="2967529" cy="23622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FCAD9E-4683-4811-AE3A-049D2791325F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E557B-FF79-4E09-86A0-C04C69E7BBD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8393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D3CCD1-9326-4A02-BDB6-FE0C93390EF5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25CCA8-A029-4ACE-A2F9-2618B1ED791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9699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65E16B-CEAE-4E87-AF93-2693D21954C4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CF6E5-903C-4741-80A7-091C08420D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1588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400050"/>
            <a:ext cx="2400300" cy="1143000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400050"/>
            <a:ext cx="3329066" cy="41148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0" y="1657352"/>
            <a:ext cx="2400300" cy="156845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B3599-3657-4A23-859D-E0EF92DC4F9C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B3E528-E862-49EE-BC26-EE88018891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1739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1850" y="1085850"/>
            <a:ext cx="2672444" cy="85725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1500" y="685800"/>
            <a:ext cx="2460731" cy="36004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2021" y="2057400"/>
            <a:ext cx="2673167" cy="15621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3AAE42-29CA-4A96-BBE2-BE8B1CE40100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50" y="4629150"/>
            <a:ext cx="4358793" cy="273844"/>
          </a:xfrm>
        </p:spPr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440790-7843-4A66-BC88-B6E142EDED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749249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00050" y="400050"/>
            <a:ext cx="6057900" cy="23431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1502" y="2882900"/>
            <a:ext cx="5460999" cy="3429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026FC8-E8C6-4B3E-BF1D-DACF36C04D91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C51C1-313E-498A-A33E-EDB43AC6CAA6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516335"/>
      </p:ext>
    </p:extLst>
  </p:cSld>
  <p:clrMapOvr>
    <a:masterClrMapping/>
  </p:clrMapOvr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00050"/>
            <a:ext cx="6057900" cy="2171700"/>
          </a:xfrm>
        </p:spPr>
        <p:txBody>
          <a:bodyPr anchor="ctr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086100"/>
            <a:ext cx="4787664" cy="1428750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026FC8-E8C6-4B3E-BF1D-DACF36C04D91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C51C1-313E-498A-A33E-EDB43AC6CAA6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592032"/>
      </p:ext>
    </p:extLst>
  </p:cSld>
  <p:clrMapOvr>
    <a:masterClrMapping/>
  </p:clrMapOvr>
  <p:hf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400050"/>
            <a:ext cx="5144840" cy="21717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1" y="2571750"/>
            <a:ext cx="4801850" cy="3619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225802"/>
            <a:ext cx="4786771" cy="1289048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026FC8-E8C6-4B3E-BF1D-DACF36C04D91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C51C1-313E-498A-A33E-EDB43AC6CAA6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451" y="532968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2076451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3394188"/>
      </p:ext>
    </p:extLst>
  </p:cSld>
  <p:clrMapOvr>
    <a:masterClrMapping/>
  </p:clrMapOvr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571750"/>
            <a:ext cx="4786771" cy="1273050"/>
          </a:xfrm>
        </p:spPr>
        <p:txBody>
          <a:bodyPr anchor="b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849735"/>
            <a:ext cx="4787664" cy="665114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026FC8-E8C6-4B3E-BF1D-DACF36C04D91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C51C1-313E-498A-A33E-EDB43AC6CAA6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0747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7FCD2-4A55-4663-8BF8-8235946C72AF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04799-AF95-4EAE-B7F6-03EFAA97F0B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813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400050"/>
            <a:ext cx="5144840" cy="21717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2914650"/>
            <a:ext cx="4786771" cy="7874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714750"/>
            <a:ext cx="4786770" cy="8001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026FC8-E8C6-4B3E-BF1D-DACF36C04D91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C51C1-313E-498A-A33E-EDB43AC6CAA6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451" y="532968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2076451"/>
            <a:ext cx="342989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3913285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00050"/>
            <a:ext cx="5644244" cy="21717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1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2946401"/>
            <a:ext cx="4786771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3575051"/>
            <a:ext cx="4786770" cy="939799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026FC8-E8C6-4B3E-BF1D-DACF36C04D91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0C51C1-313E-498A-A33E-EDB43AC6CAA6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049064"/>
      </p:ext>
    </p:extLst>
  </p:cSld>
  <p:clrMapOvr>
    <a:masterClrMapping/>
  </p:clrMapOvr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</p:spPr>
        <p:txBody>
          <a:bodyPr>
            <a:normAutofit/>
          </a:bodyPr>
          <a:lstStyle>
            <a:lvl1pPr algn="l"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400051"/>
            <a:ext cx="4916150" cy="282575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A3277F-35ED-4052-9210-A16970609FD1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89088-FD8D-4EB4-B3B2-B3EFEB08AAB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40752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24804" y="400050"/>
            <a:ext cx="1533146" cy="3314700"/>
          </a:xfrm>
        </p:spPr>
        <p:txBody>
          <a:bodyPr vert="eaVert">
            <a:normAutofit/>
          </a:bodyPr>
          <a:lstStyle>
            <a:lvl1pPr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400050"/>
            <a:ext cx="4387509" cy="41148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5A0C3C-0287-49BC-8075-26406B54F452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15D06A-1891-4E5E-98F2-D16C0D4438E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06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536F5-4AB3-4306-85BB-3C85C8B17689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EB4A2-CC59-4947-8527-67FCE3D9016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06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1657350"/>
            <a:ext cx="2727064" cy="943870"/>
          </a:xfrm>
          <a:effectLst/>
        </p:spPr>
        <p:txBody>
          <a:bodyPr anchor="b"/>
          <a:lstStyle>
            <a:lvl1pPr marL="128588" indent="-128588" algn="l">
              <a:defRPr sz="1575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548640"/>
            <a:ext cx="3012814" cy="3671048"/>
          </a:xfrm>
        </p:spPr>
        <p:txBody>
          <a:bodyPr anchor="ctr"/>
          <a:lstStyle>
            <a:lvl1pPr>
              <a:defRPr sz="1238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788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2623352"/>
            <a:ext cx="2541495" cy="1604639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9DED9-F029-43D5-982F-3E4B42CDEDE7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8786F-5F1F-4AC8-9EC2-E80B4A4282A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44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2900190"/>
            <a:ext cx="6858000" cy="224331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6858000" cy="290019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1989535"/>
            <a:ext cx="6858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200150"/>
            <a:ext cx="6858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857251"/>
            <a:ext cx="3086100" cy="2345855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1125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757866"/>
            <a:ext cx="2770586" cy="1622265"/>
          </a:xfrm>
        </p:spPr>
        <p:txBody>
          <a:bodyPr anchor="b"/>
          <a:lstStyle>
            <a:lvl1pPr marL="102870" indent="-102870">
              <a:buFont typeface="Georgia" pitchFamily="18" charset="0"/>
              <a:buChar char="*"/>
              <a:defRPr sz="900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3348316"/>
            <a:ext cx="4787654" cy="857250"/>
          </a:xfrm>
        </p:spPr>
        <p:txBody>
          <a:bodyPr anchor="b"/>
          <a:lstStyle>
            <a:lvl1pPr algn="l">
              <a:defRPr sz="2588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0AE46-9F38-47E7-959E-8134F9F91F41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3976-5CB1-444D-83B1-483A521C428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3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29050"/>
            <a:ext cx="6858000" cy="131445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38290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544"/>
            <a:ext cx="6858000" cy="17145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200150"/>
            <a:ext cx="6858000" cy="38290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5407" y="3278981"/>
            <a:ext cx="4883944" cy="85725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61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57250" y="548879"/>
            <a:ext cx="4800600" cy="260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4629150"/>
            <a:ext cx="18859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619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5DAEC6-7E79-4D1F-8C1F-CC725341E9FC}" type="datetimeFigureOut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23.12.2019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4629150"/>
            <a:ext cx="2514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619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4629150"/>
            <a:ext cx="1371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675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21C75-54A4-409F-85B9-4A76916A74CC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8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iming>
    <p:tnLst>
      <p:par>
        <p:cTn id="1" dur="indefinite" restart="never" nodeType="tmRoot"/>
      </p:par>
    </p:tnLst>
  </p:timing>
  <p:txStyles>
    <p:titleStyle>
      <a:lvl1pPr marL="179487" indent="-179487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2588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179487" indent="-179487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2588" b="1">
          <a:solidFill>
            <a:schemeClr val="tx1"/>
          </a:solidFill>
          <a:latin typeface="Trebuchet MS" pitchFamily="34" charset="0"/>
        </a:defRPr>
      </a:lvl2pPr>
      <a:lvl3pPr marL="179487" indent="-179487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2588" b="1">
          <a:solidFill>
            <a:schemeClr val="tx1"/>
          </a:solidFill>
          <a:latin typeface="Trebuchet MS" pitchFamily="34" charset="0"/>
        </a:defRPr>
      </a:lvl3pPr>
      <a:lvl4pPr marL="179487" indent="-179487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2588" b="1">
          <a:solidFill>
            <a:schemeClr val="tx1"/>
          </a:solidFill>
          <a:latin typeface="Trebuchet MS" pitchFamily="34" charset="0"/>
        </a:defRPr>
      </a:lvl4pPr>
      <a:lvl5pPr marL="179487" indent="-179487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2588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28588" indent="-102692" algn="l" rtl="0" eaLnBrk="0" fontAlgn="base" hangingPunct="0">
        <a:spcBef>
          <a:spcPct val="20000"/>
        </a:spcBef>
        <a:spcAft>
          <a:spcPts val="169"/>
        </a:spcAft>
        <a:buClr>
          <a:srgbClr val="C3260C"/>
        </a:buClr>
        <a:buSzPct val="130000"/>
        <a:buFont typeface="Georgia" pitchFamily="18" charset="0"/>
        <a:buChar char="*"/>
        <a:defRPr sz="1238" kern="1200">
          <a:solidFill>
            <a:srgbClr val="404040"/>
          </a:solidFill>
          <a:latin typeface="+mn-lt"/>
          <a:ea typeface="+mn-ea"/>
          <a:cs typeface="+mn-cs"/>
        </a:defRPr>
      </a:lvl1pPr>
      <a:lvl2pPr marL="308075" indent="-102692" algn="l" rtl="0" eaLnBrk="0" fontAlgn="base" hangingPunct="0">
        <a:spcBef>
          <a:spcPct val="20000"/>
        </a:spcBef>
        <a:spcAft>
          <a:spcPts val="169"/>
        </a:spcAft>
        <a:buClr>
          <a:srgbClr val="C3260C"/>
        </a:buClr>
        <a:buSzPct val="130000"/>
        <a:buFont typeface="Georgia" pitchFamily="18" charset="0"/>
        <a:buChar char="*"/>
        <a:defRPr sz="1125" kern="1200">
          <a:solidFill>
            <a:srgbClr val="404040"/>
          </a:solidFill>
          <a:latin typeface="+mn-lt"/>
          <a:ea typeface="+mn-ea"/>
          <a:cs typeface="+mn-cs"/>
        </a:defRPr>
      </a:lvl2pPr>
      <a:lvl3pPr marL="462558" indent="-102692" algn="l" rtl="0" eaLnBrk="0" fontAlgn="base" hangingPunct="0">
        <a:spcBef>
          <a:spcPct val="20000"/>
        </a:spcBef>
        <a:spcAft>
          <a:spcPts val="169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617042" indent="-102692" algn="l" rtl="0" eaLnBrk="0" fontAlgn="base" hangingPunct="0">
        <a:spcBef>
          <a:spcPct val="20000"/>
        </a:spcBef>
        <a:spcAft>
          <a:spcPts val="169"/>
        </a:spcAft>
        <a:buClr>
          <a:srgbClr val="C3260C"/>
        </a:buClr>
        <a:buSzPct val="130000"/>
        <a:buFont typeface="Georgia" pitchFamily="18" charset="0"/>
        <a:buChar char="*"/>
        <a:defRPr sz="900" kern="1200">
          <a:solidFill>
            <a:srgbClr val="404040"/>
          </a:solidFill>
          <a:latin typeface="+mn-lt"/>
          <a:ea typeface="+mn-ea"/>
          <a:cs typeface="+mn-cs"/>
        </a:defRPr>
      </a:lvl4pPr>
      <a:lvl5pPr marL="781348" indent="-102692" algn="l" rtl="0" eaLnBrk="0" fontAlgn="base" hangingPunct="0">
        <a:spcBef>
          <a:spcPct val="20000"/>
        </a:spcBef>
        <a:spcAft>
          <a:spcPts val="169"/>
        </a:spcAft>
        <a:buClr>
          <a:srgbClr val="C3260C"/>
        </a:buClr>
        <a:buSzPct val="130000"/>
        <a:buFont typeface="Georgia" pitchFamily="18" charset="0"/>
        <a:buChar char="*"/>
        <a:defRPr sz="788" kern="1200">
          <a:solidFill>
            <a:srgbClr val="404040"/>
          </a:solidFill>
          <a:latin typeface="+mn-lt"/>
          <a:ea typeface="+mn-ea"/>
          <a:cs typeface="+mn-cs"/>
        </a:defRPr>
      </a:lvl5pPr>
      <a:lvl6pPr marL="936117" indent="-102870" algn="l" defTabSz="514350" rtl="0" eaLnBrk="1" latinLnBrk="0" hangingPunct="1">
        <a:spcBef>
          <a:spcPct val="20000"/>
        </a:spcBef>
        <a:spcAft>
          <a:spcPts val="16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7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105853" indent="-102870" algn="l" defTabSz="514350" rtl="0" eaLnBrk="1" latinLnBrk="0" hangingPunct="1">
        <a:spcBef>
          <a:spcPct val="20000"/>
        </a:spcBef>
        <a:spcAft>
          <a:spcPts val="16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7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285875" indent="-102870" algn="l" defTabSz="514350" rtl="0" eaLnBrk="1" latinLnBrk="0" hangingPunct="1">
        <a:spcBef>
          <a:spcPct val="20000"/>
        </a:spcBef>
        <a:spcAft>
          <a:spcPts val="16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7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455611" indent="-102870" algn="l" defTabSz="514350" rtl="0" eaLnBrk="1" latinLnBrk="0" hangingPunct="1">
        <a:spcBef>
          <a:spcPct val="20000"/>
        </a:spcBef>
        <a:spcAft>
          <a:spcPts val="169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788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03006" y="2921001"/>
            <a:ext cx="1852842" cy="1993900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400051"/>
            <a:ext cx="4916150" cy="2825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684" y="4629153"/>
            <a:ext cx="90034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8A99EF8A-69D9-432F-B5A5-E982FAEBD15D}" type="datetime1">
              <a:rPr lang="ru-RU" smtClean="0">
                <a:solidFill>
                  <a:srgbClr val="C0504D"/>
                </a:solidFill>
              </a:rPr>
              <a:pPr>
                <a:defRPr/>
              </a:pPr>
              <a:t>23.12.2019</a:t>
            </a:fld>
            <a:endParaRPr lang="ru-RU" dirty="0">
              <a:solidFill>
                <a:srgbClr val="C0504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050" y="4629150"/>
            <a:ext cx="4358793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rgbClr val="C0504D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0820" y="4183859"/>
            <a:ext cx="642680" cy="502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49FF08F-0C2D-4945-8ECB-7A2A194AC70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1813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  <p:sldLayoutId id="2147483939" r:id="rId15"/>
    <p:sldLayoutId id="2147483940" r:id="rId16"/>
    <p:sldLayoutId id="2147483941" r:id="rId17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03006" y="2921001"/>
            <a:ext cx="1852842" cy="1993900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400051"/>
            <a:ext cx="4916150" cy="2825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684" y="4629153"/>
            <a:ext cx="90034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050" y="4629150"/>
            <a:ext cx="4358793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0820" y="4183859"/>
            <a:ext cx="642680" cy="502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3687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  <p:sldLayoutId id="2147483957" r:id="rId15"/>
    <p:sldLayoutId id="2147483958" r:id="rId16"/>
    <p:sldLayoutId id="2147483959" r:id="rId17"/>
    <p:sldLayoutId id="2147483960" r:id="rId18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03006" y="2921001"/>
            <a:ext cx="1852842" cy="1993900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051" y="3371850"/>
            <a:ext cx="49161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400051"/>
            <a:ext cx="4916150" cy="2825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684" y="4629153"/>
            <a:ext cx="900347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B9F55-912A-4666-8831-141DED8881EB}" type="datetime1">
              <a:rPr lang="ru-RU" smtClean="0">
                <a:solidFill>
                  <a:srgbClr val="C0504D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23.12.2019</a:t>
            </a:fld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050" y="4629150"/>
            <a:ext cx="4358793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C0504D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0820" y="4183859"/>
            <a:ext cx="642680" cy="502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0BB7F5-791E-4F5A-B069-A20C241651E3}" type="slidenum">
              <a:rPr lang="ru-RU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302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973" r:id="rId12"/>
    <p:sldLayoutId id="2147483974" r:id="rId13"/>
    <p:sldLayoutId id="2147483975" r:id="rId14"/>
    <p:sldLayoutId id="2147483976" r:id="rId15"/>
    <p:sldLayoutId id="2147483977" r:id="rId16"/>
    <p:sldLayoutId id="2147483978" r:id="rId17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jpeg"/><Relationship Id="rId18" Type="http://schemas.openxmlformats.org/officeDocument/2006/relationships/image" Target="../media/image39.png"/><Relationship Id="rId3" Type="http://schemas.openxmlformats.org/officeDocument/2006/relationships/image" Target="../media/image24.jpeg"/><Relationship Id="rId21" Type="http://schemas.openxmlformats.org/officeDocument/2006/relationships/image" Target="../media/image42.png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7.png"/><Relationship Id="rId11" Type="http://schemas.openxmlformats.org/officeDocument/2006/relationships/image" Target="../media/image32.jpeg"/><Relationship Id="rId24" Type="http://schemas.openxmlformats.org/officeDocument/2006/relationships/image" Target="../media/image45.jpe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23" Type="http://schemas.openxmlformats.org/officeDocument/2006/relationships/image" Target="../media/image44.jpeg"/><Relationship Id="rId10" Type="http://schemas.openxmlformats.org/officeDocument/2006/relationships/image" Target="../media/image31.jpeg"/><Relationship Id="rId19" Type="http://schemas.openxmlformats.org/officeDocument/2006/relationships/image" Target="../media/image40.png"/><Relationship Id="rId4" Type="http://schemas.openxmlformats.org/officeDocument/2006/relationships/image" Target="../media/image25.jpeg"/><Relationship Id="rId9" Type="http://schemas.openxmlformats.org/officeDocument/2006/relationships/image" Target="../media/image30.png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782252" y="843558"/>
            <a:ext cx="4991776" cy="350354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89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6632" y="987574"/>
            <a:ext cx="6774028" cy="8572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ДОКЛАД</a:t>
            </a:r>
          </a:p>
          <a:p>
            <a:pPr algn="ctr" eaLnBrk="1" hangingPunct="1"/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проекту бюджета Чертковского района на 2020 год и на плановый период 2021 и 2022 годов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03456" y="4155926"/>
            <a:ext cx="515735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575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3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Докладчик: заведующий финансовым отделом Администрации Чертковского района Каминская Ирина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174893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1470"/>
            <a:ext cx="6966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FF0000"/>
                </a:solidFill>
                <a:cs typeface="Arial" charset="0"/>
              </a:rPr>
              <a:t>ДИНАМИКА ПОСТУПЛЕНИЙ НАЛОГА НА ДОХОДЫ ФИЗИЧЕСКИХ ЛИЦ РАЙОННОГО БЮДЖЕТА</a:t>
            </a:r>
          </a:p>
        </p:txBody>
      </p:sp>
      <p:pic>
        <p:nvPicPr>
          <p:cNvPr id="2050" name="Picture 2" descr="https://img08.rl0.ru/4dc1d916ec7bb88a19dffb40e559ba5b/c867x577/1ray.ru/upload/uploaded_image/2017-02-22/3_4557f7.jpg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26622" y="1560017"/>
            <a:ext cx="1836204" cy="247077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graphicFrame>
        <p:nvGraphicFramePr>
          <p:cNvPr id="28" name="Диаграмма 27"/>
          <p:cNvGraphicFramePr/>
          <p:nvPr>
            <p:extLst>
              <p:ext uri="{D42A27DB-BD31-4B8C-83A1-F6EECF244321}">
                <p14:modId xmlns:p14="http://schemas.microsoft.com/office/powerpoint/2010/main" val="1690475301"/>
              </p:ext>
            </p:extLst>
          </p:nvPr>
        </p:nvGraphicFramePr>
        <p:xfrm>
          <a:off x="1754814" y="1097910"/>
          <a:ext cx="5103186" cy="3850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5157192" y="759356"/>
            <a:ext cx="15073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89044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705" y="68413"/>
            <a:ext cx="67507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Межбюджетные трансферты бюджету Чертковского района на исполнение полномочий на 2020 год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1685002" y="2179318"/>
            <a:ext cx="2008924" cy="1030651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995,8</a:t>
            </a:r>
            <a:endParaRPr lang="ru-RU" sz="1400" b="1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prstClr val="black"/>
                </a:solidFill>
              </a:rPr>
              <a:t>млн. рублей</a:t>
            </a:r>
          </a:p>
        </p:txBody>
      </p:sp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3853238" y="1040381"/>
            <a:ext cx="1602178" cy="966094"/>
          </a:xfrm>
          <a:prstGeom prst="snip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/>
                </a:solidFill>
              </a:rPr>
              <a:t>Субвенции </a:t>
            </a:r>
            <a:r>
              <a:rPr lang="ru-RU" sz="1400" dirty="0" smtClean="0">
                <a:solidFill>
                  <a:prstClr val="black"/>
                </a:solidFill>
              </a:rPr>
              <a:t>668,6 </a:t>
            </a:r>
            <a:r>
              <a:rPr lang="ru-RU" sz="1400" dirty="0">
                <a:solidFill>
                  <a:prstClr val="black"/>
                </a:solidFill>
              </a:rPr>
              <a:t>млн. рублей</a:t>
            </a: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314557" y="1009650"/>
            <a:ext cx="1869258" cy="966096"/>
          </a:xfrm>
          <a:prstGeom prst="snip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Дотация</a:t>
            </a:r>
          </a:p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148,6 млн. рублей</a:t>
            </a:r>
          </a:p>
        </p:txBody>
      </p:sp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314557" y="4020080"/>
            <a:ext cx="1869258" cy="964105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Иные межбюджетные трансферты </a:t>
            </a:r>
            <a:r>
              <a:rPr lang="ru-RU" sz="1400" dirty="0" smtClean="0">
                <a:solidFill>
                  <a:prstClr val="white"/>
                </a:solidFill>
              </a:rPr>
              <a:t>14,0 </a:t>
            </a:r>
            <a:r>
              <a:rPr lang="ru-RU" sz="1400" dirty="0">
                <a:solidFill>
                  <a:prstClr val="white"/>
                </a:solidFill>
              </a:rPr>
              <a:t>млн. рублей</a:t>
            </a:r>
          </a:p>
        </p:txBody>
      </p:sp>
      <p:sp>
        <p:nvSpPr>
          <p:cNvPr id="8" name="Овал 7"/>
          <p:cNvSpPr/>
          <p:nvPr/>
        </p:nvSpPr>
        <p:spPr>
          <a:xfrm>
            <a:off x="4367550" y="2775412"/>
            <a:ext cx="2229802" cy="124466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Субсидии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prstClr val="white"/>
                </a:solidFill>
              </a:rPr>
              <a:t>164,6 </a:t>
            </a:r>
            <a:r>
              <a:rPr lang="ru-RU" sz="1400" b="1" dirty="0">
                <a:solidFill>
                  <a:prstClr val="white"/>
                </a:solidFill>
              </a:rPr>
              <a:t>млн. рублей</a:t>
            </a:r>
          </a:p>
        </p:txBody>
      </p:sp>
      <p:sp>
        <p:nvSpPr>
          <p:cNvPr id="3" name="Стрелка вправо 2"/>
          <p:cNvSpPr/>
          <p:nvPr/>
        </p:nvSpPr>
        <p:spPr>
          <a:xfrm rot="13366585">
            <a:off x="1127324" y="2195424"/>
            <a:ext cx="797627" cy="173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3" name="Стрелка вправо 12"/>
          <p:cNvSpPr/>
          <p:nvPr/>
        </p:nvSpPr>
        <p:spPr>
          <a:xfrm rot="7358625">
            <a:off x="1282245" y="3439215"/>
            <a:ext cx="1038340" cy="173917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5" name="Стрелка вправо 14"/>
          <p:cNvSpPr/>
          <p:nvPr/>
        </p:nvSpPr>
        <p:spPr>
          <a:xfrm rot="866346">
            <a:off x="3469492" y="3006211"/>
            <a:ext cx="984180" cy="17391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6" name="Стрелка вправо 15"/>
          <p:cNvSpPr/>
          <p:nvPr/>
        </p:nvSpPr>
        <p:spPr>
          <a:xfrm rot="19441091">
            <a:off x="3495369" y="2110852"/>
            <a:ext cx="531628" cy="17391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7512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-23232" y="0"/>
            <a:ext cx="6858000" cy="77155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000" b="1" cap="none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Софинансирование</a:t>
            </a:r>
            <a: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расходных обязательств </a:t>
            </a:r>
            <a:b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2020 году – </a:t>
            </a:r>
            <a:r>
              <a:rPr lang="ru-RU" sz="2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14,8 </a:t>
            </a:r>
            <a: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млн рублей</a:t>
            </a:r>
            <a:endParaRPr lang="ru-RU" sz="2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22" name="Диаграмма 21"/>
          <p:cNvGraphicFramePr/>
          <p:nvPr>
            <p:extLst>
              <p:ext uri="{D42A27DB-BD31-4B8C-83A1-F6EECF244321}">
                <p14:modId xmlns:p14="http://schemas.microsoft.com/office/powerpoint/2010/main" val="227163531"/>
              </p:ext>
            </p:extLst>
          </p:nvPr>
        </p:nvGraphicFramePr>
        <p:xfrm>
          <a:off x="80628" y="843558"/>
          <a:ext cx="677737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459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Прямоугольник 11"/>
          <p:cNvSpPr>
            <a:spLocks noChangeArrowheads="1"/>
          </p:cNvSpPr>
          <p:nvPr/>
        </p:nvSpPr>
        <p:spPr bwMode="auto">
          <a:xfrm>
            <a:off x="5229200" y="843558"/>
            <a:ext cx="15027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Arial" charset="0"/>
              </a:rPr>
              <a:t>млн. рублей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5486"/>
            <a:ext cx="6858000" cy="48605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n-ea"/>
                <a:cs typeface="+mn-cs"/>
              </a:rPr>
              <a:t>Безвозмездные поступления из областного бюджета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947538"/>
              </p:ext>
            </p:extLst>
          </p:nvPr>
        </p:nvGraphicFramePr>
        <p:xfrm>
          <a:off x="44624" y="1115476"/>
          <a:ext cx="6813377" cy="3409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9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646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393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46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468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5823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чтение)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(проект)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(проект)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(проект)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90619">
                <a:tc>
                  <a:txBody>
                    <a:bodyPr/>
                    <a:lstStyle/>
                    <a:p>
                      <a:pPr algn="ctr">
                        <a:tabLst>
                          <a:tab pos="989013" algn="l"/>
                        </a:tabLs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ВСЕГО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911,8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995,8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1094,4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881,3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468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51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148,6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83,2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177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Целевые трансферты из других бюджетов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804,7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847,2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990,3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798,1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522" y="267494"/>
            <a:ext cx="6858000" cy="86409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2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Расходы районного бюджета Чертковского района в 2020 году</a:t>
            </a:r>
            <a:r>
              <a:rPr lang="ru-RU" sz="2200" dirty="0"/>
              <a:t>          </a:t>
            </a:r>
            <a:br>
              <a:rPr lang="ru-RU" sz="2200" dirty="0"/>
            </a:br>
            <a:r>
              <a:rPr lang="ru-RU" sz="2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1196,0 </a:t>
            </a:r>
            <a:r>
              <a:rPr lang="ru-RU" sz="2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млн рублей </a:t>
            </a:r>
            <a:br>
              <a:rPr lang="ru-RU" sz="2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75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875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15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5958" name="Rectangle 6"/>
          <p:cNvSpPr>
            <a:spLocks noChangeArrowheads="1"/>
          </p:cNvSpPr>
          <p:nvPr/>
        </p:nvSpPr>
        <p:spPr bwMode="auto">
          <a:xfrm rot="10800000" flipV="1">
            <a:off x="102522" y="4477494"/>
            <a:ext cx="31323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FF0000"/>
                </a:solidFill>
                <a:latin typeface="Trebuchet MS"/>
              </a:rPr>
              <a:t>Социальная  сфера  –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FF0000"/>
                </a:solidFill>
                <a:latin typeface="Trebuchet MS"/>
              </a:rPr>
              <a:t>997,1 </a:t>
            </a:r>
            <a:r>
              <a:rPr lang="ru-RU" sz="1600" b="1" dirty="0">
                <a:solidFill>
                  <a:srgbClr val="FF0000"/>
                </a:solidFill>
                <a:latin typeface="Trebuchet MS"/>
              </a:rPr>
              <a:t>млн рублей или </a:t>
            </a:r>
            <a:r>
              <a:rPr lang="ru-RU" sz="1600" b="1" dirty="0" smtClean="0">
                <a:solidFill>
                  <a:srgbClr val="FF0000"/>
                </a:solidFill>
                <a:latin typeface="Trebuchet MS"/>
              </a:rPr>
              <a:t>83,4%</a:t>
            </a:r>
            <a:endParaRPr lang="ru-RU" sz="1600" b="1" dirty="0">
              <a:solidFill>
                <a:srgbClr val="FF0000"/>
              </a:solidFill>
              <a:latin typeface="Trebuchet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01208" y="77155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prstClr val="black"/>
                </a:solidFill>
                <a:latin typeface="Arial" charset="0"/>
              </a:rPr>
              <a:t>млн рублей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039736965"/>
              </p:ext>
            </p:extLst>
          </p:nvPr>
        </p:nvGraphicFramePr>
        <p:xfrm>
          <a:off x="80628" y="1131590"/>
          <a:ext cx="677737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2313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0" y="267536"/>
            <a:ext cx="6858000" cy="355646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Доля муниципальных программ в общем объеме расходов, запланированных на  реализацию муниципальных программ </a:t>
            </a:r>
            <a:r>
              <a:rPr lang="ru-RU" sz="16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чертковского</a:t>
            </a: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района в 2020 году</a:t>
            </a:r>
          </a:p>
        </p:txBody>
      </p:sp>
      <p:sp>
        <p:nvSpPr>
          <p:cNvPr id="14" name="Содержимое 3"/>
          <p:cNvSpPr>
            <a:spLocks noGrp="1"/>
          </p:cNvSpPr>
          <p:nvPr>
            <p:ph idx="1"/>
          </p:nvPr>
        </p:nvSpPr>
        <p:spPr>
          <a:xfrm>
            <a:off x="134543" y="1473598"/>
            <a:ext cx="6535340" cy="2880519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5351" y="1679516"/>
            <a:ext cx="2106234" cy="607568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Социальная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поддержка граждан</a:t>
            </a:r>
          </a:p>
          <a:p>
            <a:pPr algn="ctr">
              <a:defRPr/>
            </a:pPr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27,9%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35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368" y="3630309"/>
            <a:ext cx="2106234" cy="707030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10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муниципальными 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финансами </a:t>
            </a:r>
            <a:r>
              <a:rPr lang="ru-RU" sz="10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0,8%</a:t>
            </a:r>
            <a:endParaRPr lang="ru-RU" sz="10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368" y="1004643"/>
            <a:ext cx="2106755" cy="663440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</a:p>
          <a:p>
            <a:pPr algn="ctr">
              <a:defRPr/>
            </a:pP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algn="ctr">
              <a:defRPr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42,9 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186602" y="3558261"/>
            <a:ext cx="1566174" cy="658770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>
              <a:defRPr/>
            </a:pPr>
            <a:r>
              <a:rPr lang="ru-RU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туризма </a:t>
            </a:r>
          </a:p>
          <a:p>
            <a:pPr algn="ctr">
              <a:defRPr/>
            </a:pPr>
            <a:r>
              <a:rPr lang="ru-RU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7,8%</a:t>
            </a:r>
            <a:endParaRPr lang="ru-RU" sz="10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129" y="2875018"/>
            <a:ext cx="1566174" cy="668839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сельского хозяйства </a:t>
            </a:r>
          </a:p>
          <a:p>
            <a:pPr algn="ctr">
              <a:defRPr/>
            </a:pPr>
            <a:r>
              <a:rPr lang="ru-RU" sz="10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0,4%</a:t>
            </a:r>
            <a:endParaRPr lang="ru-RU" sz="10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0368" y="2307429"/>
            <a:ext cx="2106234" cy="607568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здравоохранения</a:t>
            </a:r>
          </a:p>
          <a:p>
            <a:pPr algn="ctr">
              <a:defRPr/>
            </a:pPr>
            <a:r>
              <a:rPr lang="ru-RU" sz="13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4,5</a:t>
            </a:r>
            <a:r>
              <a:rPr lang="ru-RU" sz="13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187621" y="1017589"/>
            <a:ext cx="1566174" cy="775920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качественными жилищно-коммунальными услугами населения 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0,9%</a:t>
            </a:r>
            <a:endParaRPr lang="ru-RU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1131" y="2937488"/>
            <a:ext cx="2106234" cy="655876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</a:t>
            </a:r>
          </a:p>
          <a:p>
            <a:pPr algn="ctr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системы </a:t>
            </a:r>
          </a:p>
          <a:p>
            <a:pPr algn="ctr">
              <a:defRPr/>
            </a:pP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4,7%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761303" y="3781902"/>
            <a:ext cx="1503732" cy="691396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 окружающей среды </a:t>
            </a:r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0,2%</a:t>
            </a:r>
            <a:endParaRPr lang="ru-RU" sz="105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30015" y="1809037"/>
            <a:ext cx="1493279" cy="823547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профилактика правонарушений 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0,4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195129" y="1810373"/>
            <a:ext cx="1566174" cy="1043711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Территориальное планирование и обеспечение доступным и комфортным  жильем </a:t>
            </a:r>
          </a:p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населения 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2,8</a:t>
            </a: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%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758324" y="3188215"/>
            <a:ext cx="1458608" cy="577036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Поддержка казачьих обществ 0,4%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2188788" y="4225719"/>
            <a:ext cx="1566174" cy="634576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физической </a:t>
            </a:r>
            <a:r>
              <a:rPr lang="ru-RU" sz="10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культуры и </a:t>
            </a: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спорта </a:t>
            </a:r>
          </a:p>
          <a:p>
            <a:pPr algn="ctr">
              <a:defRPr/>
            </a:pPr>
            <a:r>
              <a:rPr lang="ru-RU" sz="10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0,08%</a:t>
            </a:r>
            <a:endParaRPr lang="ru-RU" sz="10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78454" y="4386532"/>
            <a:ext cx="1460223" cy="643488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</a:t>
            </a:r>
          </a:p>
          <a:p>
            <a:pPr algn="ctr">
              <a:defRPr/>
            </a:pPr>
            <a:r>
              <a:rPr lang="ru-RU" sz="1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среда </a:t>
            </a:r>
            <a:r>
              <a:rPr lang="ru-RU" sz="1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0,009%</a:t>
            </a:r>
            <a:endParaRPr lang="ru-RU" sz="11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273562" y="3840175"/>
            <a:ext cx="1465115" cy="520815"/>
          </a:xfrm>
          <a:prstGeom prst="rect">
            <a:avLst/>
          </a:prstGeom>
          <a:gradFill flip="none" rotWithShape="1">
            <a:gsLst>
              <a:gs pos="0">
                <a:srgbClr val="66FF33">
                  <a:shade val="30000"/>
                  <a:satMod val="115000"/>
                </a:srgbClr>
              </a:gs>
              <a:gs pos="50000">
                <a:srgbClr val="66FF33">
                  <a:shade val="67500"/>
                  <a:satMod val="115000"/>
                </a:srgbClr>
              </a:gs>
              <a:gs pos="100000">
                <a:srgbClr val="66FF3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Молодежь Чертковского района</a:t>
            </a:r>
          </a:p>
          <a:p>
            <a:pPr algn="ctr">
              <a:defRPr/>
            </a:pPr>
            <a:r>
              <a:rPr lang="ru-RU" sz="105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0,03%</a:t>
            </a:r>
            <a:endParaRPr lang="ru-RU" sz="105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211198" y="1018228"/>
            <a:ext cx="1512860" cy="783936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Информационное общество 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1,0%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213979" y="3179332"/>
            <a:ext cx="1527438" cy="648072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Энергоэффективность и развитие промышленности и энергетики 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0,5%</a:t>
            </a:r>
            <a:endParaRPr lang="ru-RU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71854" y="1794773"/>
            <a:ext cx="1458162" cy="785980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Защита населения и территории от чрезвычайных </a:t>
            </a:r>
          </a:p>
          <a:p>
            <a:pPr algn="ctr">
              <a:defRPr/>
            </a:pPr>
            <a:r>
              <a:rPr lang="ru-RU" sz="105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ситуаций </a:t>
            </a:r>
          </a:p>
          <a:p>
            <a:pPr algn="ctr">
              <a:defRPr/>
            </a:pPr>
            <a:r>
              <a:rPr lang="ru-RU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0,5%</a:t>
            </a:r>
            <a:endParaRPr lang="ru-RU" sz="105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53795" y="1011387"/>
            <a:ext cx="1458162" cy="781774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Экономическое развитие </a:t>
            </a:r>
          </a:p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инновационная </a:t>
            </a:r>
          </a:p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экономика </a:t>
            </a:r>
          </a:p>
          <a:p>
            <a:pPr algn="ctr">
              <a:defRPr/>
            </a:pPr>
            <a:r>
              <a:rPr lang="ru-RU" sz="1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0,0%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232200" y="2632583"/>
            <a:ext cx="1491093" cy="521042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управление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0,07%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" name="Рисунок 56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660086" y="4098170"/>
            <a:ext cx="486054" cy="202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4339" y="2355925"/>
            <a:ext cx="216024" cy="283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12710" y="3579063"/>
            <a:ext cx="324036" cy="191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96218" y="2931980"/>
            <a:ext cx="527075" cy="24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E9CD9E"/>
              </a:clrFrom>
              <a:clrTo>
                <a:srgbClr val="E9CD9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75753" y="3306230"/>
            <a:ext cx="378042" cy="24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2951" y="4244113"/>
            <a:ext cx="338247" cy="1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3C659E"/>
              </a:clrFrom>
              <a:clrTo>
                <a:srgbClr val="3C659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91167" y="1479378"/>
            <a:ext cx="405804" cy="17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B7DBF1"/>
              </a:clrFrom>
              <a:clrTo>
                <a:srgbClr val="B7DB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9406" y="3974004"/>
            <a:ext cx="403370" cy="24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B0B0B8"/>
              </a:clrFrom>
              <a:clrTo>
                <a:srgbClr val="B0B0B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3514" y="1566184"/>
            <a:ext cx="263194" cy="213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6816" y="4164365"/>
            <a:ext cx="337287" cy="20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6080" y="2057782"/>
            <a:ext cx="594066" cy="22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5072" y="1125037"/>
            <a:ext cx="615462" cy="518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633083" y="2698952"/>
            <a:ext cx="540060" cy="22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46095" y="3380355"/>
            <a:ext cx="527048" cy="23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98B3FF"/>
              </a:clrFrom>
              <a:clrTo>
                <a:srgbClr val="98B3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8449" y="2601889"/>
            <a:ext cx="355346" cy="25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4670"/>
              </a:clrFrom>
              <a:clrTo>
                <a:srgbClr val="00467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9752" y="1587514"/>
            <a:ext cx="364358" cy="205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1412" y="4618956"/>
            <a:ext cx="378042" cy="20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852236" y="2389659"/>
            <a:ext cx="378042" cy="20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5793" y="4771990"/>
            <a:ext cx="225623" cy="25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460395" y="3619784"/>
            <a:ext cx="278282" cy="17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Прямоугольник 48"/>
          <p:cNvSpPr/>
          <p:nvPr/>
        </p:nvSpPr>
        <p:spPr>
          <a:xfrm>
            <a:off x="3780293" y="4492355"/>
            <a:ext cx="1484742" cy="651034"/>
          </a:xfrm>
          <a:prstGeom prst="rect">
            <a:avLst/>
          </a:prstGeom>
          <a:gradFill flip="none" rotWithShape="1"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современной городской среды на территории Чертковского района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3,5%</a:t>
            </a:r>
            <a:endParaRPr lang="ru-RU" sz="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xn----7sbgbb2blsmakmo6k.xn--p1ai/images/news/2017/sentiabr/5361-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908333" y="4971088"/>
            <a:ext cx="378042" cy="185901"/>
          </a:xfrm>
          <a:prstGeom prst="rect">
            <a:avLst/>
          </a:prstGeom>
          <a:noFill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BD5752E-9A53-49D1-B8AD-8EFD6A220B17}"/>
              </a:ext>
            </a:extLst>
          </p:cNvPr>
          <p:cNvSpPr/>
          <p:nvPr/>
        </p:nvSpPr>
        <p:spPr>
          <a:xfrm>
            <a:off x="3772102" y="2594255"/>
            <a:ext cx="1458162" cy="573993"/>
          </a:xfrm>
          <a:prstGeom prst="rect">
            <a:avLst/>
          </a:prstGeom>
          <a:gradFill>
            <a:gsLst>
              <a:gs pos="0">
                <a:srgbClr val="0066FF">
                  <a:shade val="30000"/>
                  <a:satMod val="115000"/>
                </a:srgbClr>
              </a:gs>
              <a:gs pos="50000">
                <a:srgbClr val="0066FF">
                  <a:shade val="67500"/>
                  <a:satMod val="115000"/>
                </a:srgbClr>
              </a:gs>
              <a:gs pos="100000">
                <a:srgbClr val="0066FF">
                  <a:shade val="100000"/>
                  <a:satMod val="115000"/>
                </a:srgbClr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Комплексное развитие сельских территорий</a:t>
            </a:r>
          </a:p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0,009%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" name="Рисунок 52" descr="cel_ind_se.jp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4900208" y="2992630"/>
            <a:ext cx="293180" cy="16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4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634" y="483518"/>
            <a:ext cx="6858995" cy="3645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Структура расходов по муниципальным </a:t>
            </a:r>
            <a:r>
              <a:rPr lang="ru-RU" sz="2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программам </a:t>
            </a:r>
            <a:r>
              <a:rPr lang="ru-RU" sz="2200" b="1" dirty="0" err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чертковского</a:t>
            </a:r>
            <a:r>
              <a:rPr lang="ru-RU" sz="22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ru-RU" sz="22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района в 2020 году</a:t>
            </a:r>
            <a:r>
              <a:rPr lang="ru-RU" sz="1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ru-RU" sz="18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ru-RU" sz="1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34634" y="1154093"/>
          <a:ext cx="6588732" cy="2187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013876919"/>
              </p:ext>
            </p:extLst>
          </p:nvPr>
        </p:nvGraphicFramePr>
        <p:xfrm>
          <a:off x="80017" y="848059"/>
          <a:ext cx="6777983" cy="4099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Овал 9"/>
          <p:cNvSpPr/>
          <p:nvPr/>
        </p:nvSpPr>
        <p:spPr>
          <a:xfrm>
            <a:off x="134637" y="2693266"/>
            <a:ext cx="215410" cy="169748"/>
          </a:xfrm>
          <a:prstGeom prst="ellipse">
            <a:avLst/>
          </a:prstGeom>
          <a:gradFill flip="none" rotWithShape="0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5" name="Овал 14"/>
          <p:cNvSpPr/>
          <p:nvPr/>
        </p:nvSpPr>
        <p:spPr>
          <a:xfrm>
            <a:off x="134635" y="3017302"/>
            <a:ext cx="229697" cy="173180"/>
          </a:xfrm>
          <a:prstGeom prst="ellipse">
            <a:avLst/>
          </a:prstGeom>
          <a:gradFill flip="none" rotWithShape="0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1" name="Овал 20"/>
          <p:cNvSpPr/>
          <p:nvPr/>
        </p:nvSpPr>
        <p:spPr>
          <a:xfrm>
            <a:off x="134634" y="3381842"/>
            <a:ext cx="234926" cy="178496"/>
          </a:xfrm>
          <a:prstGeom prst="ellipse">
            <a:avLst/>
          </a:prstGeom>
          <a:gradFill flip="none" rotWithShape="0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3" name="TextBox 22"/>
          <p:cNvSpPr txBox="1"/>
          <p:nvPr/>
        </p:nvSpPr>
        <p:spPr>
          <a:xfrm>
            <a:off x="404664" y="2693265"/>
            <a:ext cx="14702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/>
              <a:t>Социальное развитие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4668" y="2936293"/>
            <a:ext cx="186621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/>
              <a:t>Развитие инфраструктуры и </a:t>
            </a:r>
          </a:p>
          <a:p>
            <a:r>
              <a:rPr lang="ru-RU" sz="900" dirty="0"/>
              <a:t>обеспечение условий </a:t>
            </a:r>
          </a:p>
          <a:p>
            <a:r>
              <a:rPr lang="ru-RU" sz="900" dirty="0"/>
              <a:t>жизнедеятельности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4664" y="3341337"/>
            <a:ext cx="2329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/>
              <a:t>Программы другой направленности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5603" y="4084813"/>
            <a:ext cx="67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97,2%</a:t>
            </a:r>
            <a:r>
              <a:rPr lang="ru-RU" dirty="0" smtClean="0"/>
              <a:t> </a:t>
            </a:r>
            <a:r>
              <a:rPr lang="ru-RU" dirty="0"/>
              <a:t>в общем объеме расходов районного бюджета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4643927"/>
            <a:ext cx="69589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/>
              <a:t>*в общем объеме расходов, формируемых в рамках муниципальных программ Чертковского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74222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71" y="44422"/>
            <a:ext cx="6858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Основные приоритеты и подходы к формированию расходов районного бюджета на 2020-2022 годы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6631" y="1241219"/>
            <a:ext cx="6714069" cy="983031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</a:rPr>
              <a:t>Исходные данные на 2020 и 2022 годы – утвержденные ассигнования в решении Собрания депутатов от 26.12.2018 № 300 «О бюджете Чертковского района на 2019 – 2021 годов», на 2022 год – бюджетные ассигнования 2021 года, установленные этим решением и муниципальными программами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5882" y="2283718"/>
            <a:ext cx="6687494" cy="80462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</a:rPr>
              <a:t>Основной приоритет – достижение национальных целей развития посредствам реализации региональных проектов в соответствии с Указом Президента РФ от 07.05.2018 №204 «О национальных целях и стратегических задачах развития Российской Федерации на период до 2024 года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5882" y="3147814"/>
            <a:ext cx="6687494" cy="51659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</a:rPr>
              <a:t>Индексация социальных выплат исходя из уровня инфляции с 1 января 2020 года на </a:t>
            </a:r>
            <a:r>
              <a:rPr lang="ru-RU" sz="1200" dirty="0" smtClean="0">
                <a:solidFill>
                  <a:schemeClr val="bg1"/>
                </a:solidFill>
              </a:rPr>
              <a:t>3,0 </a:t>
            </a:r>
            <a:r>
              <a:rPr lang="ru-RU" sz="1200" dirty="0">
                <a:solidFill>
                  <a:schemeClr val="bg1"/>
                </a:solidFill>
              </a:rPr>
              <a:t>процента, с 1 января 2021 года на 4,0 процента, с 1 января 2022 года на 4,0 процента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882" y="3723878"/>
            <a:ext cx="6687494" cy="58947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</a:rPr>
              <a:t>Индексация размеров оплаты труда работников муниципальных учреждений, органов местного самоуправления на прогнозный уровень инфляции с 1 октября 2020 года на </a:t>
            </a:r>
            <a:r>
              <a:rPr lang="ru-RU" sz="1200" dirty="0" smtClean="0">
                <a:solidFill>
                  <a:schemeClr val="bg1"/>
                </a:solidFill>
              </a:rPr>
              <a:t>3,0 </a:t>
            </a:r>
            <a:r>
              <a:rPr lang="ru-RU" sz="1200" dirty="0">
                <a:solidFill>
                  <a:schemeClr val="bg1"/>
                </a:solidFill>
              </a:rPr>
              <a:t>процента, с 1 октября 2021и 2022 года на 4,0 процента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6631" y="4372815"/>
            <a:ext cx="6714069" cy="696615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bg1"/>
                </a:solidFill>
              </a:rPr>
              <a:t>Увеличение расходов на заработную плату в связи с доведением минимального размера оплаты труда до величины прожиточного минимума трудоспособного населения с 1 января 2020 года до 12 130 рублей, на 2021 и 2022 годы – предусмотрен уровень 2020 года</a:t>
            </a:r>
          </a:p>
        </p:txBody>
      </p:sp>
    </p:spTree>
    <p:extLst>
      <p:ext uri="{BB962C8B-B14F-4D97-AF65-F5344CB8AC3E}">
        <p14:creationId xmlns:p14="http://schemas.microsoft.com/office/powerpoint/2010/main" val="368277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26637" y="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E87D37"/>
                </a:solidFill>
                <a:effectLst>
                  <a:outerShdw blurRad="12700" dist="38100" dir="2700000" algn="tl" rotWithShape="0">
                    <a:srgbClr val="E87D37">
                      <a:lumMod val="60000"/>
                      <a:lumOff val="40000"/>
                    </a:srgbClr>
                  </a:outerShdw>
                </a:effectLst>
              </a:rPr>
              <a:t>Информация о предоставлении бюджету Чертковского района областных субсидий  на 2020-2022 годы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667777" y="630729"/>
            <a:ext cx="11473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Часть </a:t>
            </a:r>
            <a:r>
              <a:rPr lang="en-US" sz="12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I</a:t>
            </a:r>
            <a:endParaRPr lang="ru-RU" sz="1200" b="1" dirty="0">
              <a:solidFill>
                <a:prstClr val="black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905821"/>
              </p:ext>
            </p:extLst>
          </p:nvPr>
        </p:nvGraphicFramePr>
        <p:xfrm>
          <a:off x="26621" y="907726"/>
          <a:ext cx="6804742" cy="41679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143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09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780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29912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Направления расходов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ОЗ  №256-ЗС от 12.12.2019 на 2020 год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9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софинансирования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счет средств местного бюджета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0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2020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ОЗ  №256-ЗС от 12.12.2019 на 2021 год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2021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ОЗ  №256-ЗС от 12.12.2019 на 2022  год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  2022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жильем молодых семей 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1967,8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87,30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262,40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240,10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80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Соф-е программ по работе с молодежью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6,50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0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Возмещение предприятиям ЖКХ части платы граждан за КУ  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3151,3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200,80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3 151,30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200,80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3 151,30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200,80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5515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генеральных планов сельских поселений и проведение работ по 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координатному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описанию границ территориальных зон  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19255,2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887,00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современной городской среды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40767,5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19 981,60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19 981,60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Капремонт кровли здания МБУ ДО "Чертковская ДМШ" 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112,40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здания МБОУ ДОД ДХШ  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Строительство здания  терапевтического отделения МБУЗ ЦРБ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38535,6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1 773,60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178 172,50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8 200,50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8 277,30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381,00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279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Строительство А-Лозовского детсада на 80 мест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3 520,00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8 285,80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9323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Приобретение, установку и оснащение  модульных зданий для муниципальных учреждений 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здравоохранения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1625,2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74,80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558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специализированной коммунальной техники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110,00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94,60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303,60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окон в образовательных учреждениях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5196,5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239,10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1 434,40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66,00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2991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основных средств для учреждений культуры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259,9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22,00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4109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Ремонтные работы спортзала в МБОУДО Чертковская ДЮСШ с. Сохрановка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24,70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18223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Комплектование книжных фондов библиотек муниципальных образований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197,2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9,20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197,20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9,20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9,20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Поддержка отрасли культуры (комплектование книжных фондов библиотек муниципальных общедоступных библиотек и  госуд центральн. библиотек субъектов РФ) 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32524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Капитальный ремонт памятников (Донское - 6866,2т.р.;  Зубрилинское - 3295,2т.р.; Маньковское - 16959,2т.р.; Сетраковское -5092,2т.р.) соф-ние в бюджетах с/п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32212,8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 anchor="b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08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ln w="9525">
                  <a:solidFill>
                    <a:prstClr val="black"/>
                  </a:solidFill>
                  <a:prstDash val="solid"/>
                </a:ln>
                <a:solidFill>
                  <a:srgbClr val="E87D37"/>
                </a:solidFill>
                <a:effectLst>
                  <a:outerShdw blurRad="12700" dist="38100" dir="2700000" algn="tl" rotWithShape="0">
                    <a:srgbClr val="E87D37">
                      <a:lumMod val="60000"/>
                      <a:lumOff val="40000"/>
                    </a:srgbClr>
                  </a:outerShdw>
                </a:effectLst>
              </a:rPr>
              <a:t>Информация о предоставлении бюджету Чертковского района областных субсидий  на 2020-2022 годы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49280" y="507831"/>
            <a:ext cx="11473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2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Часть </a:t>
            </a:r>
            <a:r>
              <a:rPr lang="en-US" sz="12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II</a:t>
            </a:r>
            <a:endParaRPr lang="ru-RU" sz="1200" b="1" dirty="0">
              <a:solidFill>
                <a:prstClr val="black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397014"/>
              </p:ext>
            </p:extLst>
          </p:nvPr>
        </p:nvGraphicFramePr>
        <p:xfrm>
          <a:off x="17469" y="716597"/>
          <a:ext cx="6804742" cy="5760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63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780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93422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Направления расходов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ОЗ  №256-ЗС от </a:t>
                      </a:r>
                      <a:r>
                        <a:rPr lang="ru-RU" sz="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16.12.2019 </a:t>
                      </a:r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2020 год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 gridSpan="5"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8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софинансирования</a:t>
                      </a:r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 счет средств местного бюджета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2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2020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ОЗ  №256-ЗС от </a:t>
                      </a:r>
                      <a:r>
                        <a:rPr lang="ru-RU" sz="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16.12.2019 </a:t>
                      </a:r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2021 год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2021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ОЗ  №256-ЗС </a:t>
                      </a:r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</a:t>
                      </a:r>
                      <a:r>
                        <a:rPr lang="ru-RU" sz="800" u="none" strike="noStrike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16.12.2019 </a:t>
                      </a:r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2022  год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  2022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31" marR="2031" marT="2031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407075"/>
              </p:ext>
            </p:extLst>
          </p:nvPr>
        </p:nvGraphicFramePr>
        <p:xfrm>
          <a:off x="18915" y="1292661"/>
          <a:ext cx="6804741" cy="38155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63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721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780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7802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28934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отдыха детей в каникулярное время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1334,5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61,90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1 387,90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64,60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1 443,40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252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реализацию принципа экстерриториальности при предоставлении государственных и муниципальных услуг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33,6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35,70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287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на организацию предоставления областных услуг на базе многофункциональных центров предоставления государственных и муниципальных услуг 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103,00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107,20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5783">
                <a:tc>
                  <a:txBody>
                    <a:bodyPr/>
                    <a:lstStyle/>
                    <a:p>
                      <a:pPr algn="l" fontAlgn="b"/>
                      <a:r>
                        <a:rPr lang="ru-RU" sz="75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ПСД на капремонт, строительство и реконструкцию муниципальных объектов транспортной </a:t>
                      </a:r>
                      <a:r>
                        <a:rPr lang="ru-RU" sz="75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инфраструктуры, том числе: строительство подъезда к х. </a:t>
                      </a:r>
                      <a:r>
                        <a:rPr lang="ru-RU" sz="75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Чуевский</a:t>
                      </a:r>
                      <a:r>
                        <a:rPr lang="ru-RU" sz="75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25378,6 тыс. рублей и реконструкция автомобильной дороги п. Чертково- Меловое – 30712,6 тыс. рублей</a:t>
                      </a:r>
                      <a:endParaRPr lang="ru-RU" sz="75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56 091,20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1077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Реконструкция очистных сооружений и сетей канализации в селе Сохрановка 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1 681,00</a:t>
                      </a:r>
                      <a:endParaRPr lang="ru-RU" sz="800" b="0" i="1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1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4 602,60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4 602,60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57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Устройство ограждений территорий 8 школ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332,30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604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Устройствро турникетов 10 школ 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108,10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УСЗН - Организация деятельности и содержания мобильных бригад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515,9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23,80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524,70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24,20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522,70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24,10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2521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ПСД по капитальному ремонту зданий общеобразовательных учреждений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11153,8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514,00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275,60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271,20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2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Проектные и изыскательские работы по объекту "Водоснабжение п. Чертково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1 316,60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674,60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28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школьных автобусов выписки на 2020 (Т-Мелов, Сетрак, Ольхвчан, А-Ребрик) на 2021 (Донская, СОШ№2, Г-степан) на 2022 Зубрилинс СОШ 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8166,5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386,40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6 915,50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336,00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2 041,60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96,60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340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Изготовление ПСД на строительство плавательного бассейна 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365,40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92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Разработка проектной документации на строительство ДК на 300 мест 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455,60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121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контейнерных площадок и контейнеров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2 545,30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557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обновление материально-технической базы образовательных учреждений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7 953,30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2 652,30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225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обновление материально-технической базы дополнительных общеобразовательных программ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3 380,80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1 125,60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121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Приобретение водонапорных башен  "Рожновского"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327,40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12166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: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164571,3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14858,8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279688,5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23185,8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39677,0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5975,1</a:t>
                      </a:r>
                      <a:endParaRPr lang="ru-RU" sz="8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002" marR="2002" marT="2002" marB="0" anchor="b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8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425\00\ФОТО (примеры)\putin_golubev_b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3040" y="1437624"/>
            <a:ext cx="2592287" cy="1539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4B4108-8E3B-4090-B5EB-83F9AF377A9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0" y="296388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rebuchet MS"/>
              </a:rPr>
              <a:t>Основа формирования проекта районного бюджета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rebuchet MS"/>
              </a:rPr>
              <a:t>на 2020 год и на плановый период 2021 и 2022 годов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34634" y="1063823"/>
            <a:ext cx="3375756" cy="9355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Указ Президента Российской Федерации от 07.05.2018 г. № 204 «О национальных целях и стратегических задачах развития Российской Федерации на период до 2024 года»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5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Региональные проекты Ростовской области</a:t>
            </a:r>
            <a:endParaRPr lang="ru-RU" sz="1050" dirty="0">
              <a:solidFill>
                <a:prstClr val="white"/>
              </a:solidFill>
              <a:latin typeface="Trebuchet MS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34634" y="2058940"/>
            <a:ext cx="3375756" cy="796342"/>
          </a:xfrm>
          <a:prstGeom prst="roundRect">
            <a:avLst/>
          </a:prstGeom>
          <a:solidFill>
            <a:srgbClr val="0066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Проект областного закона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«Об областном бюджете на 2020 год и на плановый период 2021 и 2022 годов»</a:t>
            </a:r>
          </a:p>
        </p:txBody>
      </p:sp>
      <p:pic>
        <p:nvPicPr>
          <p:cNvPr id="1028" name="Picture 4" descr="D:\Users\Veremeychuk\Downloads\1I0A06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670" y="2870687"/>
            <a:ext cx="2538282" cy="1564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Блок-схема: дисплей 26"/>
          <p:cNvSpPr/>
          <p:nvPr/>
        </p:nvSpPr>
        <p:spPr>
          <a:xfrm>
            <a:off x="2996952" y="2930235"/>
            <a:ext cx="3780420" cy="1079863"/>
          </a:xfrm>
          <a:prstGeom prst="flowChartDisplay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Прогноз социально-экономического развития Чертковского района на 2020-2022 годы (Постановление АЧР от 28.08.2019 №1079)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Муниципальные </a:t>
            </a: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программы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Чертковского района</a:t>
            </a:r>
          </a:p>
        </p:txBody>
      </p:sp>
      <p:sp>
        <p:nvSpPr>
          <p:cNvPr id="29" name="Блок-схема: дисплей 28"/>
          <p:cNvSpPr/>
          <p:nvPr/>
        </p:nvSpPr>
        <p:spPr>
          <a:xfrm>
            <a:off x="2708920" y="4131612"/>
            <a:ext cx="4149080" cy="1011888"/>
          </a:xfrm>
          <a:prstGeom prst="flowChartDisplay">
            <a:avLst/>
          </a:prstGeom>
          <a:solidFill>
            <a:srgbClr val="0066CC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Основные направления бюджетной и налоговой политики Ростовской области </a:t>
            </a:r>
            <a:r>
              <a:rPr lang="ru-RU" sz="105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на </a:t>
            </a: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2020-2022 годы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  <a:cs typeface="Arial" pitchFamily="34" charset="0"/>
              </a:rPr>
              <a:t>(Постановление АЧР от 30.09.2019 № 1195 в редакции №1389 от 13.11.2019)</a:t>
            </a:r>
            <a:endParaRPr lang="ru-RU" sz="105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382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625631" y="699542"/>
            <a:ext cx="5232369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89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624" y="771550"/>
            <a:ext cx="6552728" cy="85725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ДОКЛАД</a:t>
            </a:r>
          </a:p>
          <a:p>
            <a:pPr algn="ctr" eaLnBrk="1" hangingPunct="1"/>
            <a:r>
              <a:rPr lang="ru-RU" sz="2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проекту бюджета Чертковского района на 2020 год и на плановый период 2021 и 2022 годов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4155926"/>
            <a:ext cx="5157350" cy="857250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575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3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0287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3716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7145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0574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24003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2743200" indent="0" algn="ctr" defTabSz="342900" rtl="0" eaLnBrk="1" latinLnBrk="0" hangingPunct="1">
              <a:spcBef>
                <a:spcPct val="20000"/>
              </a:spcBef>
              <a:spcAft>
                <a:spcPts val="45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05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prstClr val="white"/>
              </a:buClr>
            </a:pP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Докладчик: заведующий финансовым отделом Администрации Чертковского района Каминская Ирина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422315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3" y="123478"/>
            <a:ext cx="6858000" cy="702078"/>
          </a:xfrm>
        </p:spPr>
        <p:txBody>
          <a:bodyPr>
            <a:noAutofit/>
          </a:bodyPr>
          <a:lstStyle/>
          <a:p>
            <a:pPr algn="ctr"/>
            <a:r>
              <a:rPr lang="ru-RU" sz="18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Особенности составления проекта решения Собрания депутатов на 2020 год и на плановый период </a:t>
            </a:r>
            <a:br>
              <a:rPr lang="ru-RU" sz="18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18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2021 и 2022 годов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619515"/>
              </p:ext>
            </p:extLst>
          </p:nvPr>
        </p:nvGraphicFramePr>
        <p:xfrm>
          <a:off x="134634" y="1275606"/>
          <a:ext cx="6642738" cy="3867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707969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891" y="123478"/>
            <a:ext cx="6172200" cy="600075"/>
          </a:xfrm>
        </p:spPr>
        <p:txBody>
          <a:bodyPr>
            <a:noAutofit/>
          </a:bodyPr>
          <a:lstStyle/>
          <a:p>
            <a:pPr algn="ctr"/>
            <a:r>
              <a:rPr lang="ru-RU" sz="18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направления бюджетной и налоговой политики Чертковского района на 2020-2022 годы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52736" y="835628"/>
            <a:ext cx="4590510" cy="528491"/>
          </a:xfrm>
          <a:prstGeom prst="roundRect">
            <a:avLst/>
          </a:prstGeom>
          <a:solidFill>
            <a:schemeClr val="accent1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00" b="1" dirty="0">
                <a:solidFill>
                  <a:prstClr val="white"/>
                </a:solidFill>
                <a:cs typeface="Times New Roman" pitchFamily="18" charset="0"/>
              </a:rPr>
              <a:t>Утверждены постановлением Администрации Чертковского района от 30.09.2019 1195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200" b="1" dirty="0">
                <a:solidFill>
                  <a:prstClr val="white"/>
                </a:solidFill>
                <a:cs typeface="Times New Roman" pitchFamily="18" charset="0"/>
              </a:rPr>
              <a:t>(в редакции №1389 от 13.11.2019)</a:t>
            </a: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688277324"/>
              </p:ext>
            </p:extLst>
          </p:nvPr>
        </p:nvGraphicFramePr>
        <p:xfrm>
          <a:off x="261891" y="3500828"/>
          <a:ext cx="6407469" cy="1199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332977585"/>
              </p:ext>
            </p:extLst>
          </p:nvPr>
        </p:nvGraphicFramePr>
        <p:xfrm>
          <a:off x="80628" y="1476194"/>
          <a:ext cx="6696744" cy="1865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789040" y="1635646"/>
            <a:ext cx="28803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731" indent="-135731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cs typeface="Times New Roman" pitchFamily="18" charset="0"/>
              </a:rPr>
              <a:t>Обеспечение сбалансированности и устойчивости бюджетной системы</a:t>
            </a:r>
          </a:p>
          <a:p>
            <a:pPr indent="135731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cs typeface="Times New Roman" pitchFamily="18" charset="0"/>
              </a:rPr>
              <a:t>Экономический рост</a:t>
            </a:r>
          </a:p>
          <a:p>
            <a:pPr marL="135731" indent="-135731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400" dirty="0">
                <a:solidFill>
                  <a:prstClr val="white"/>
                </a:solidFill>
                <a:cs typeface="Times New Roman" pitchFamily="18" charset="0"/>
              </a:rPr>
              <a:t>Повышение уровня жизни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2131748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439" y="195486"/>
            <a:ext cx="6858000" cy="648072"/>
          </a:xfrm>
          <a:noFill/>
          <a:ln>
            <a:noFill/>
          </a:ln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Меры, принимаемые для обеспечения сбалансированности бюджета Чертковского района</a:t>
            </a:r>
          </a:p>
        </p:txBody>
      </p:sp>
      <p:sp>
        <p:nvSpPr>
          <p:cNvPr id="2" name="Прямоугольник с двумя усеченными противолежащими углами 1"/>
          <p:cNvSpPr/>
          <p:nvPr/>
        </p:nvSpPr>
        <p:spPr>
          <a:xfrm>
            <a:off x="116632" y="1131590"/>
            <a:ext cx="6539229" cy="1170240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росту доходного потенциала Чертковского района, оптимизации расходов районного бюджета и сокращению муниципального долга Чертковского района до 2024 года, утвержденный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АЧР от 11.06.2019 № 684</a:t>
            </a:r>
          </a:p>
        </p:txBody>
      </p:sp>
      <p:sp>
        <p:nvSpPr>
          <p:cNvPr id="12" name="Прямоугольник с двумя усеченными противолежащими углами 11"/>
          <p:cNvSpPr/>
          <p:nvPr/>
        </p:nvSpPr>
        <p:spPr>
          <a:xfrm>
            <a:off x="116632" y="2412649"/>
            <a:ext cx="6539229" cy="612141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взвешенной долговой политики</a:t>
            </a:r>
          </a:p>
        </p:txBody>
      </p:sp>
      <p:sp>
        <p:nvSpPr>
          <p:cNvPr id="15" name="Прямоугольник с двумя усеченными противолежащими углами 14"/>
          <p:cNvSpPr/>
          <p:nvPr/>
        </p:nvSpPr>
        <p:spPr>
          <a:xfrm>
            <a:off x="116632" y="3139291"/>
            <a:ext cx="6558752" cy="698192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качественным и своевременным принятием местных бюджетов</a:t>
            </a:r>
          </a:p>
        </p:txBody>
      </p:sp>
      <p:sp>
        <p:nvSpPr>
          <p:cNvPr id="16" name="Прямоугольник с двумя усеченными противолежащими углами 15"/>
          <p:cNvSpPr/>
          <p:nvPr/>
        </p:nvSpPr>
        <p:spPr>
          <a:xfrm>
            <a:off x="116632" y="3939902"/>
            <a:ext cx="6558752" cy="756048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муниципальный финансовый контроль</a:t>
            </a:r>
          </a:p>
        </p:txBody>
      </p:sp>
    </p:spTree>
    <p:extLst>
      <p:ext uri="{BB962C8B-B14F-4D97-AF65-F5344CB8AC3E}">
        <p14:creationId xmlns:p14="http://schemas.microsoft.com/office/powerpoint/2010/main" val="366886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809" y="195486"/>
            <a:ext cx="6172200" cy="445550"/>
          </a:xfrm>
        </p:spPr>
        <p:txBody>
          <a:bodyPr>
            <a:noAutofit/>
          </a:bodyPr>
          <a:lstStyle/>
          <a:p>
            <a:pPr algn="ctr"/>
            <a: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Основные характеристики районного </a:t>
            </a:r>
            <a:r>
              <a:rPr lang="ru-RU" sz="20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бюджета на </a:t>
            </a:r>
            <a:r>
              <a:rPr lang="ru-RU" sz="2000" b="1" cap="none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2020-2022 годы</a:t>
            </a: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188640" y="1194597"/>
            <a:ext cx="918102" cy="2025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350" dirty="0">
              <a:solidFill>
                <a:prstClr val="white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5678006" y="915566"/>
            <a:ext cx="97210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1050" b="1" dirty="0">
                <a:solidFill>
                  <a:prstClr val="black"/>
                </a:solidFill>
                <a:latin typeface="Arial" charset="0"/>
              </a:rPr>
              <a:t>млн рублей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3401" y="3951786"/>
            <a:ext cx="64267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* - Объем межбюджетных трансфертов </a:t>
            </a: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уточнен </a:t>
            </a: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по областному закону об областном бюджете от 16.12.2019 №256-ЗС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110758"/>
              </p:ext>
            </p:extLst>
          </p:nvPr>
        </p:nvGraphicFramePr>
        <p:xfrm>
          <a:off x="242646" y="1133833"/>
          <a:ext cx="6480720" cy="2750463"/>
        </p:xfrm>
        <a:graphic>
          <a:graphicData uri="http://schemas.openxmlformats.org/drawingml/2006/table">
            <a:tbl>
              <a:tblPr/>
              <a:tblGrid>
                <a:gridCol w="18902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011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91491">
                <a:tc>
                  <a:txBody>
                    <a:bodyPr/>
                    <a:lstStyle/>
                    <a:p>
                      <a:pPr indent="-68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Показатель</a:t>
                      </a:r>
                      <a:endParaRPr lang="ru-RU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 бюджета</a:t>
                      </a:r>
                      <a:endParaRPr kumimoji="0" lang="ru-RU" sz="1200" b="1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2019 год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kumimoji="0" lang="en-US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 </a:t>
                      </a: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чтение)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 бюджета</a:t>
                      </a:r>
                      <a:endParaRPr kumimoji="0" lang="ru-RU" sz="1200" b="1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2020 год </a:t>
                      </a:r>
                      <a:endParaRPr kumimoji="0"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 бюджета</a:t>
                      </a:r>
                      <a:endParaRPr kumimoji="0" lang="ru-RU" sz="1200" b="1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2021 год </a:t>
                      </a:r>
                      <a:endParaRPr kumimoji="0"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Проект бюджета</a:t>
                      </a:r>
                      <a:endParaRPr kumimoji="0" lang="ru-RU" sz="1200" b="1" kern="1200" baseline="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2022 год </a:t>
                      </a:r>
                      <a:endParaRPr kumimoji="0"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08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</a:t>
                      </a:r>
                      <a:r>
                        <a:rPr lang="ru-RU" sz="13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Доходы, всего</a:t>
                      </a:r>
                      <a:endParaRPr lang="ru-RU" sz="13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6858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1098,1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1196,0</a:t>
                      </a:r>
                      <a:endParaRPr lang="ru-RU" sz="13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6858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1307,8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1103,7</a:t>
                      </a:r>
                      <a:endParaRPr lang="ru-RU" sz="13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67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Налоговые и неналоговые доходы</a:t>
                      </a:r>
                      <a:endParaRPr lang="ru-RU" sz="13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6858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186,3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6858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200,2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6858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213,4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6858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222,4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9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Безвозмездные поступления из областного</a:t>
                      </a:r>
                      <a:r>
                        <a:rPr lang="ru-RU" sz="13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бюджета</a:t>
                      </a:r>
                      <a:endParaRPr lang="ru-RU" sz="13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6858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911,8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-6858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995,8</a:t>
                      </a: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*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6858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1094,4</a:t>
                      </a: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*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-6858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881,3*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74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</a:t>
                      </a:r>
                      <a:r>
                        <a:rPr lang="ru-RU" sz="13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Расходы, всего</a:t>
                      </a:r>
                      <a:endParaRPr lang="ru-RU" sz="13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1216,7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1196,0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1307,8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1103,7</a:t>
                      </a:r>
                      <a:endParaRPr kumimoji="0" lang="ru-RU" sz="13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48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III</a:t>
                      </a:r>
                      <a:r>
                        <a:rPr lang="ru-RU" sz="1300" b="1" dirty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3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Дефицит, </a:t>
                      </a:r>
                      <a:r>
                        <a:rPr lang="ru-RU" sz="13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Профицит</a:t>
                      </a:r>
                      <a:endParaRPr lang="ru-RU" sz="13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baseline="0" dirty="0" smtClean="0"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-118,6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baseline="0" dirty="0" smtClean="0">
                          <a:solidFill>
                            <a:srgbClr val="00B05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  <a:endParaRPr kumimoji="0" lang="ru-RU" sz="1300" b="1" kern="1200" dirty="0">
                        <a:solidFill>
                          <a:srgbClr val="00B05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21590" algn="ctr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ru-RU" sz="1300" b="1" kern="1200" dirty="0" smtClean="0">
                          <a:solidFill>
                            <a:srgbClr val="00B05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0,0</a:t>
                      </a:r>
                      <a:endParaRPr kumimoji="0" lang="ru-RU" sz="1300" b="1" kern="1200" dirty="0">
                        <a:solidFill>
                          <a:srgbClr val="00B050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Прямоугольник 3"/>
          <p:cNvSpPr>
            <a:spLocks noChangeArrowheads="1"/>
          </p:cNvSpPr>
          <p:nvPr/>
        </p:nvSpPr>
        <p:spPr bwMode="auto">
          <a:xfrm>
            <a:off x="0" y="48973"/>
            <a:ext cx="669674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бюджета </a:t>
            </a:r>
            <a:endParaRPr lang="ru-RU" sz="2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Чертковского </a:t>
            </a: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на 2020 год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90766" y="912192"/>
            <a:ext cx="2062170" cy="36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0287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Доходы бюджета</a:t>
            </a:r>
          </a:p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1196,0</a:t>
            </a:r>
            <a:endParaRPr lang="ru-RU" sz="1600" b="1" dirty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018000" y="916757"/>
            <a:ext cx="2075296" cy="36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0287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600" b="1" dirty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Расходы бюджета</a:t>
            </a:r>
          </a:p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1196,0</a:t>
            </a:r>
            <a:endParaRPr lang="ru-RU" sz="1600" b="1" dirty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1226" y="1469247"/>
            <a:ext cx="3028734" cy="41928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  Налог на доходы физических лиц – 110,9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2152" y="1938550"/>
            <a:ext cx="3017808" cy="30361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–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33,7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441" y="3479345"/>
            <a:ext cx="3081248" cy="47884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13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Финансовая помощь из</a:t>
            </a:r>
          </a:p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других бюджетов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995,8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27151" y="1479363"/>
            <a:ext cx="3064910" cy="361653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13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Социальная политика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328,6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48524" y="1926454"/>
            <a:ext cx="3064910" cy="325934"/>
          </a:xfrm>
          <a:prstGeom prst="roundRect">
            <a:avLst/>
          </a:prstGeom>
          <a:solidFill>
            <a:srgbClr val="8056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Образование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546,5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48524" y="2301748"/>
            <a:ext cx="3064910" cy="439043"/>
          </a:xfrm>
          <a:prstGeom prst="round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Здравоохранение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52,4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Культура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68,7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51601" y="2819602"/>
            <a:ext cx="3064910" cy="361653"/>
          </a:xfrm>
          <a:prstGeom prst="roundRect">
            <a:avLst/>
          </a:prstGeom>
          <a:solidFill>
            <a:srgbClr val="B937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</a:t>
            </a:r>
          </a:p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хозяйство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51,0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58375" y="3223214"/>
            <a:ext cx="3064910" cy="361653"/>
          </a:xfrm>
          <a:prstGeom prst="round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Дорожный фонд  -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54,9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52324" y="3623147"/>
            <a:ext cx="3064910" cy="405408"/>
          </a:xfrm>
          <a:prstGeom prst="round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Сельское хозяйство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5,0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48524" y="4082305"/>
            <a:ext cx="3064910" cy="361652"/>
          </a:xfrm>
          <a:prstGeom prst="roundRect">
            <a:avLst/>
          </a:prstGeom>
          <a:solidFill>
            <a:srgbClr val="34A24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Иные расходы – </a:t>
            </a: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88,9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5661248" y="1273847"/>
            <a:ext cx="1035495" cy="10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0287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100" b="1" dirty="0">
                <a:latin typeface="+mj-lt"/>
                <a:ea typeface="+mj-ea"/>
                <a:cs typeface="+mj-cs"/>
              </a:rPr>
              <a:t>млн. рублей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4204" y="3130734"/>
            <a:ext cx="3038346" cy="31402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Иные доходы </a:t>
            </a:r>
            <a:r>
              <a:rPr lang="ru-RU" sz="1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17,7</a:t>
            </a:r>
            <a:endParaRPr lang="ru-RU" sz="1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223389" y="1308589"/>
            <a:ext cx="977326" cy="10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0287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1100" b="1" dirty="0">
                <a:latin typeface="+mj-lt"/>
                <a:ea typeface="+mj-ea"/>
                <a:cs typeface="+mj-cs"/>
              </a:rPr>
              <a:t>млн. рублей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88651" y="2723570"/>
            <a:ext cx="3033881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13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Государственная </a:t>
            </a:r>
            <a:endParaRPr lang="ru-RU" sz="14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пошлина </a:t>
            </a:r>
            <a:r>
              <a:rPr lang="ru-RU" sz="1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– 4,9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94115" y="2294480"/>
            <a:ext cx="3022955" cy="39770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013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Налоги на совокупный 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11,8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13551" y="1480449"/>
            <a:ext cx="486054" cy="401837"/>
          </a:xfrm>
          <a:prstGeom prst="roundRect">
            <a:avLst>
              <a:gd name="adj" fmla="val 10000"/>
            </a:avLst>
          </a:prstGeom>
          <a:blipFill rotWithShape="0">
            <a:blip r:embed="rId2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Скругленный прямоугольник 22"/>
          <p:cNvSpPr/>
          <p:nvPr/>
        </p:nvSpPr>
        <p:spPr>
          <a:xfrm>
            <a:off x="231967" y="1892575"/>
            <a:ext cx="473681" cy="343892"/>
          </a:xfrm>
          <a:prstGeom prst="roundRect">
            <a:avLst>
              <a:gd name="adj" fmla="val 10000"/>
            </a:avLst>
          </a:prstGeom>
          <a:blipFill rotWithShape="0">
            <a:blip r:embed="rId3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Скругленный прямоугольник 23"/>
          <p:cNvSpPr/>
          <p:nvPr/>
        </p:nvSpPr>
        <p:spPr>
          <a:xfrm>
            <a:off x="208323" y="3477134"/>
            <a:ext cx="491282" cy="452840"/>
          </a:xfrm>
          <a:prstGeom prst="roundRect">
            <a:avLst>
              <a:gd name="adj" fmla="val 10000"/>
            </a:avLst>
          </a:prstGeom>
          <a:blipFill rotWithShape="0">
            <a:blip r:embed="rId4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5" name="Скругленный прямоугольник 24"/>
          <p:cNvSpPr/>
          <p:nvPr/>
        </p:nvSpPr>
        <p:spPr>
          <a:xfrm>
            <a:off x="231967" y="3090145"/>
            <a:ext cx="448602" cy="346953"/>
          </a:xfrm>
          <a:prstGeom prst="roundRect">
            <a:avLst>
              <a:gd name="adj" fmla="val 10000"/>
            </a:avLst>
          </a:prstGeom>
          <a:blipFill rotWithShape="0">
            <a:blip r:embed="rId5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Скругленный прямоугольник 25"/>
          <p:cNvSpPr/>
          <p:nvPr/>
        </p:nvSpPr>
        <p:spPr>
          <a:xfrm>
            <a:off x="3483728" y="1460392"/>
            <a:ext cx="526559" cy="393048"/>
          </a:xfrm>
          <a:prstGeom prst="roundRect">
            <a:avLst>
              <a:gd name="adj" fmla="val 10000"/>
            </a:avLst>
          </a:prstGeom>
          <a:blipFill rotWithShape="0">
            <a:blip r:embed="rId6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3493342" y="1882400"/>
            <a:ext cx="516945" cy="360452"/>
          </a:xfrm>
          <a:prstGeom prst="roundRect">
            <a:avLst>
              <a:gd name="adj" fmla="val 10000"/>
            </a:avLst>
          </a:prstGeom>
          <a:blipFill rotWithShape="0">
            <a:blip r:embed="rId7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Скругленный прямоугольник 27"/>
          <p:cNvSpPr/>
          <p:nvPr/>
        </p:nvSpPr>
        <p:spPr>
          <a:xfrm>
            <a:off x="3493342" y="2275454"/>
            <a:ext cx="516235" cy="361653"/>
          </a:xfrm>
          <a:prstGeom prst="roundRect">
            <a:avLst>
              <a:gd name="adj" fmla="val 10000"/>
            </a:avLst>
          </a:prstGeom>
          <a:blipFill rotWithShape="0">
            <a:blip r:embed="rId8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Скругленный прямоугольник 28"/>
          <p:cNvSpPr/>
          <p:nvPr/>
        </p:nvSpPr>
        <p:spPr>
          <a:xfrm>
            <a:off x="3501765" y="2774257"/>
            <a:ext cx="516235" cy="394124"/>
          </a:xfrm>
          <a:prstGeom prst="roundRect">
            <a:avLst>
              <a:gd name="adj" fmla="val 10000"/>
            </a:avLst>
          </a:prstGeom>
          <a:blipFill rotWithShape="0">
            <a:blip r:embed="rId9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Скругленный прямоугольник 29"/>
          <p:cNvSpPr/>
          <p:nvPr/>
        </p:nvSpPr>
        <p:spPr>
          <a:xfrm>
            <a:off x="3501409" y="3187846"/>
            <a:ext cx="516945" cy="401836"/>
          </a:xfrm>
          <a:prstGeom prst="roundRect">
            <a:avLst>
              <a:gd name="adj" fmla="val 10000"/>
            </a:avLst>
          </a:prstGeom>
          <a:blipFill rotWithShape="0">
            <a:blip r:embed="rId10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Скругленный прямоугольник 30"/>
          <p:cNvSpPr/>
          <p:nvPr/>
        </p:nvSpPr>
        <p:spPr>
          <a:xfrm>
            <a:off x="3461163" y="3570221"/>
            <a:ext cx="516235" cy="445592"/>
          </a:xfrm>
          <a:prstGeom prst="roundRect">
            <a:avLst>
              <a:gd name="adj" fmla="val 10000"/>
            </a:avLst>
          </a:prstGeom>
          <a:blipFill rotWithShape="0">
            <a:blip r:embed="rId11">
              <a:lum bright="-8000" contrast="35000"/>
            </a:blip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Скругленный прямоугольник 31"/>
          <p:cNvSpPr/>
          <p:nvPr/>
        </p:nvSpPr>
        <p:spPr>
          <a:xfrm>
            <a:off x="3479119" y="4041562"/>
            <a:ext cx="516945" cy="399476"/>
          </a:xfrm>
          <a:prstGeom prst="roundRect">
            <a:avLst>
              <a:gd name="adj" fmla="val 10000"/>
            </a:avLst>
          </a:prstGeom>
          <a:blipFill rotWithShape="0">
            <a:blip r:embed="rId12"/>
            <a:stretch>
              <a:fillRect/>
            </a:stretch>
          </a:blipFill>
          <a:scene3d>
            <a:camera prst="orthographicFront"/>
            <a:lightRig rig="threePt" dir="t">
              <a:rot lat="0" lon="0" rev="7500000"/>
            </a:lightRig>
          </a:scene3d>
          <a:sp3d z="152400" extrusionH="63500" prstMaterial="matte">
            <a:bevelT w="50800" h="19050" prst="relaxedInset"/>
            <a:contourClr>
              <a:schemeClr val="bg1"/>
            </a:contourClr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098" name="Picture 2" descr="C:\Users\Kolesnikov.REGION.000\Desktop\Фото к презинтации\35362817-Налоговый-платеж.jpg"/>
          <p:cNvPicPr>
            <a:picLocks noChangeAspect="1" noChangeArrowheads="1"/>
          </p:cNvPicPr>
          <p:nvPr/>
        </p:nvPicPr>
        <p:blipFill>
          <a:blip r:embed="rId13" cstate="print">
            <a:extLst/>
          </a:blip>
          <a:srcRect/>
          <a:stretch>
            <a:fillRect/>
          </a:stretch>
        </p:blipFill>
        <p:spPr bwMode="auto">
          <a:xfrm>
            <a:off x="221812" y="2276284"/>
            <a:ext cx="469531" cy="4267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C:\Users\Kolesnikov.REGION.000\Desktop\Фото к презинтации\51924965-Крупным-планом-бизнесмена-Расчет-энергоэффективности-Тариф-дома-в-бюро.jpg"/>
          <p:cNvPicPr>
            <a:picLocks noChangeAspect="1" noChangeArrowheads="1"/>
          </p:cNvPicPr>
          <p:nvPr/>
        </p:nvPicPr>
        <p:blipFill>
          <a:blip r:embed="rId14" cstate="print">
            <a:extLst/>
          </a:blip>
          <a:srcRect/>
          <a:stretch>
            <a:fillRect/>
          </a:stretch>
        </p:blipFill>
        <p:spPr bwMode="auto">
          <a:xfrm>
            <a:off x="221812" y="2694430"/>
            <a:ext cx="481301" cy="382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3" name="Скругленный прямоугольник 32"/>
          <p:cNvSpPr/>
          <p:nvPr/>
        </p:nvSpPr>
        <p:spPr>
          <a:xfrm>
            <a:off x="175238" y="4004644"/>
            <a:ext cx="3060710" cy="439313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13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Транспортный налог – 21,2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3549" y="4004645"/>
            <a:ext cx="577217" cy="439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52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6632" y="159121"/>
            <a:ext cx="662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cap="all" dirty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E67C8">
                        <a:tint val="40000"/>
                        <a:satMod val="250000"/>
                      </a:srgbClr>
                    </a:gs>
                    <a:gs pos="9000">
                      <a:srgbClr val="4E67C8">
                        <a:tint val="52000"/>
                        <a:satMod val="300000"/>
                      </a:srgbClr>
                    </a:gs>
                    <a:gs pos="50000">
                      <a:srgbClr val="4E67C8">
                        <a:shade val="20000"/>
                        <a:satMod val="300000"/>
                      </a:srgbClr>
                    </a:gs>
                    <a:gs pos="79000">
                      <a:srgbClr val="4E67C8">
                        <a:tint val="52000"/>
                        <a:satMod val="300000"/>
                      </a:srgbClr>
                    </a:gs>
                    <a:gs pos="100000">
                      <a:srgbClr val="4E67C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КРУПНЕЙШИЕ налогоплательщики Чертковского района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17" name="Рисунок 16" descr="газ пром.png"/>
          <p:cNvPicPr>
            <a:picLocks noChangeAspect="1"/>
          </p:cNvPicPr>
          <p:nvPr/>
        </p:nvPicPr>
        <p:blipFill>
          <a:blip r:embed="rId2" cstate="print"/>
          <a:srcRect r="3932" b="10101"/>
          <a:stretch>
            <a:fillRect/>
          </a:stretch>
        </p:blipFill>
        <p:spPr>
          <a:xfrm>
            <a:off x="544471" y="1879517"/>
            <a:ext cx="1658139" cy="1004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РЖД111.jpg"/>
          <p:cNvPicPr>
            <a:picLocks noChangeAspect="1"/>
          </p:cNvPicPr>
          <p:nvPr/>
        </p:nvPicPr>
        <p:blipFill>
          <a:blip r:embed="rId3" cstate="print"/>
          <a:srcRect l="4346" t="13202" r="13089"/>
          <a:stretch>
            <a:fillRect/>
          </a:stretch>
        </p:blipFill>
        <p:spPr>
          <a:xfrm>
            <a:off x="408383" y="3869030"/>
            <a:ext cx="1757877" cy="1150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s://img05.rl0.ru/1a377836e6afc350856f1d7bca4bf990/c500x400/svopi.ru/uploads/posts/2017-03/thumbs/1490347734_09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2982113" y="1888027"/>
            <a:ext cx="1008204" cy="68617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4" name="Picture 4" descr="https://img06.rl0.ru/a497b5072e637cfa546c228946861c04/c900x655/artc-alisa.ru/wp-content/uploads/2015/07/era.com_.ua_.jpg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5136940" y="1782739"/>
            <a:ext cx="1291200" cy="93920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126" name="Picture 6" descr="https://img01.rl0.ru/e4b639623df87089d62b1d537f55ba8b/c640x480/arhivurokov.ru/intolimp/html/2017/02/06/i_58988b14bc283/img_phpVlBM7h_Prezentaciya_10.jpg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4640380" y="3560563"/>
            <a:ext cx="1880012" cy="128346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9" name="Скругленный прямоугольник 18"/>
          <p:cNvSpPr/>
          <p:nvPr/>
        </p:nvSpPr>
        <p:spPr>
          <a:xfrm>
            <a:off x="188640" y="1114462"/>
            <a:ext cx="2211660" cy="737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Сохрановское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ЛПУМГ ООО «Газпром </a:t>
            </a:r>
            <a:r>
              <a:rPr lang="ru-RU" sz="1400" b="1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трансгаз</a:t>
            </a:r>
            <a:r>
              <a:rPr lang="ru-RU" sz="14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Волгоград»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609721" y="1118890"/>
            <a:ext cx="1899399" cy="732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АО «</a:t>
            </a:r>
            <a:r>
              <a:rPr lang="ru-RU" sz="1400" dirty="0" err="1">
                <a:solidFill>
                  <a:prstClr val="white"/>
                </a:solidFill>
              </a:rPr>
              <a:t>Транснефть-Приволга</a:t>
            </a:r>
            <a:r>
              <a:rPr lang="ru-RU" sz="1400" dirty="0">
                <a:solidFill>
                  <a:prstClr val="white"/>
                </a:solidFill>
              </a:rPr>
              <a:t>»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88639" y="2931170"/>
            <a:ext cx="1901251" cy="7927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ОАО «Российские железные дороги»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63420" y="2693192"/>
            <a:ext cx="2033932" cy="7426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ООО «СПЕКТР-РОС»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784697" y="1123946"/>
            <a:ext cx="1916140" cy="7277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ООО ТД «СПЕКТР-ПЛАСТ»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524791" y="4277368"/>
            <a:ext cx="1616483" cy="5944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АО агрофирма «Калитва»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513105" y="2693193"/>
            <a:ext cx="1615641" cy="7426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СПК (колхоз) «Мир»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2513104" y="3572153"/>
            <a:ext cx="1628171" cy="517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ООО «Луч»</a:t>
            </a:r>
          </a:p>
        </p:txBody>
      </p:sp>
    </p:spTree>
    <p:extLst>
      <p:ext uri="{BB962C8B-B14F-4D97-AF65-F5344CB8AC3E}">
        <p14:creationId xmlns:p14="http://schemas.microsoft.com/office/powerpoint/2010/main" val="32058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123" y="35755"/>
            <a:ext cx="67507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Arial" charset="0"/>
              </a:rPr>
              <a:t>СТРУКТУРА НАЛОГОВЫХ И НЕНАЛОГОВЫХ ДОХОДОВ </a:t>
            </a:r>
          </a:p>
          <a:p>
            <a:pPr algn="ctr">
              <a:defRPr/>
            </a:pPr>
            <a:r>
              <a:rPr lang="ru-RU" sz="2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Arial" charset="0"/>
              </a:rPr>
              <a:t>РАЙОННОГО БЮДЖЕТА В 2020 ГОДУ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0648" y="747306"/>
            <a:ext cx="2736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00" b="1" dirty="0" smtClean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200,2 </a:t>
            </a:r>
            <a:r>
              <a:rPr lang="ru-RU" sz="1600" b="1" dirty="0">
                <a:solidFill>
                  <a:prstClr val="black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млн. рублей</a:t>
            </a:r>
          </a:p>
        </p:txBody>
      </p:sp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345368"/>
              </p:ext>
            </p:extLst>
          </p:nvPr>
        </p:nvGraphicFramePr>
        <p:xfrm>
          <a:off x="33123" y="1077031"/>
          <a:ext cx="6824877" cy="3934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4731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1_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4.xml><?xml version="1.0" encoding="utf-8"?>
<a:theme xmlns:a="http://schemas.openxmlformats.org/drawingml/2006/main" name="2_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1872</Words>
  <Application>Microsoft Office PowerPoint</Application>
  <PresentationFormat>Произвольный</PresentationFormat>
  <Paragraphs>543</Paragraphs>
  <Slides>20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Arial</vt:lpstr>
      <vt:lpstr>Calibri</vt:lpstr>
      <vt:lpstr>Century Gothic</vt:lpstr>
      <vt:lpstr>Georgia</vt:lpstr>
      <vt:lpstr>Times New Roman</vt:lpstr>
      <vt:lpstr>Trebuchet MS</vt:lpstr>
      <vt:lpstr>Wingdings 3</vt:lpstr>
      <vt:lpstr>1_Воздушный поток</vt:lpstr>
      <vt:lpstr>Сектор</vt:lpstr>
      <vt:lpstr>1_Сектор</vt:lpstr>
      <vt:lpstr>2_Сектор</vt:lpstr>
      <vt:lpstr>Презентация PowerPoint</vt:lpstr>
      <vt:lpstr>Презентация PowerPoint</vt:lpstr>
      <vt:lpstr>Особенности составления проекта решения Собрания депутатов на 2020 год и на плановый период  2021 и 2022 годов</vt:lpstr>
      <vt:lpstr>Основные направления бюджетной и налоговой политики Чертковского района на 2020-2022 годы</vt:lpstr>
      <vt:lpstr>Меры, принимаемые для обеспечения сбалансированности бюджета Чертковского района</vt:lpstr>
      <vt:lpstr>Основные характеристики районного бюджета на 2020-2022 годы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Софинансирование расходных обязательств  в 2020 году – 14,8 млн рублей</vt:lpstr>
      <vt:lpstr>Безвозмездные поступления из областного бюджета</vt:lpstr>
      <vt:lpstr>Расходы районного бюджета Чертковского района в 2020 году           1196,0 млн рублей   </vt:lpstr>
      <vt:lpstr>Доля муниципальных программ в общем объеме расходов, запланированных на  реализацию муниципальных программ чертковского района в 2020 году</vt:lpstr>
      <vt:lpstr>Структура расходов по муниципальным программам чертковского района в 2020 году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финансов Ростовской области</dc:title>
  <dc:creator>Дубовая</dc:creator>
  <cp:lastModifiedBy>Kolesnikov</cp:lastModifiedBy>
  <cp:revision>233</cp:revision>
  <cp:lastPrinted>2019-12-20T15:07:41Z</cp:lastPrinted>
  <dcterms:created xsi:type="dcterms:W3CDTF">2019-11-08T08:47:25Z</dcterms:created>
  <dcterms:modified xsi:type="dcterms:W3CDTF">2019-12-23T05:39:37Z</dcterms:modified>
</cp:coreProperties>
</file>