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3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5.xml" ContentType="application/vnd.openxmlformats-officedocument.presentationml.notesSlid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6.xml" ContentType="application/vnd.openxmlformats-officedocument.presentationml.notesSlid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7.xml" ContentType="application/vnd.openxmlformats-officedocument.presentationml.notesSlid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8.xml" ContentType="application/vnd.openxmlformats-officedocument.presentationml.notesSlid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9.xml" ContentType="application/vnd.openxmlformats-officedocument.presentationml.notesSlid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20.xml" ContentType="application/vnd.openxmlformats-officedocument.presentationml.notesSlid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21.xml" ContentType="application/vnd.openxmlformats-officedocument.presentationml.notesSlid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  <p:sldMasterId id="2147483767" r:id="rId2"/>
    <p:sldMasterId id="2147483893" r:id="rId3"/>
    <p:sldMasterId id="2147483911" r:id="rId4"/>
  </p:sldMasterIdLst>
  <p:notesMasterIdLst>
    <p:notesMasterId r:id="rId34"/>
  </p:notesMasterIdLst>
  <p:sldIdLst>
    <p:sldId id="300" r:id="rId5"/>
    <p:sldId id="258" r:id="rId6"/>
    <p:sldId id="262" r:id="rId7"/>
    <p:sldId id="259" r:id="rId8"/>
    <p:sldId id="261" r:id="rId9"/>
    <p:sldId id="263" r:id="rId10"/>
    <p:sldId id="301" r:id="rId11"/>
    <p:sldId id="302" r:id="rId12"/>
    <p:sldId id="303" r:id="rId13"/>
    <p:sldId id="304" r:id="rId14"/>
    <p:sldId id="305" r:id="rId15"/>
    <p:sldId id="264" r:id="rId16"/>
    <p:sldId id="266" r:id="rId17"/>
    <p:sldId id="306" r:id="rId18"/>
    <p:sldId id="307" r:id="rId19"/>
    <p:sldId id="268" r:id="rId20"/>
    <p:sldId id="308" r:id="rId21"/>
    <p:sldId id="277" r:id="rId22"/>
    <p:sldId id="295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318" r:id="rId33"/>
  </p:sldIdLst>
  <p:sldSz cx="9144000" cy="5143500" type="screen16x9"/>
  <p:notesSz cx="6794500" cy="9906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1" d="100"/>
          <a:sy n="141" d="100"/>
        </p:scale>
        <p:origin x="666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chartUserShapes" Target="../drawings/drawing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8115048154669106E-2"/>
          <c:y val="0.12935024141645679"/>
          <c:w val="0.56917366001790226"/>
          <c:h val="0.8706497009521335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dkEdge"/>
          </c:spPr>
          <c:explosion val="25"/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446A-4AAB-9157-9DA140032D6E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446A-4AAB-9157-9DA140032D6E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446A-4AAB-9157-9DA140032D6E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446A-4AAB-9157-9DA140032D6E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446A-4AAB-9157-9DA140032D6E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446A-4AAB-9157-9DA140032D6E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446A-4AAB-9157-9DA140032D6E}"/>
              </c:ext>
            </c:extLst>
          </c:dPt>
          <c:dLbls>
            <c:dLbl>
              <c:idx val="0"/>
              <c:layout>
                <c:manualLayout>
                  <c:x val="-0.19473225874631828"/>
                  <c:y val="-9.8113974756280198E-2"/>
                </c:manualLayout>
              </c:layout>
              <c:spPr/>
              <c:txPr>
                <a:bodyPr/>
                <a:lstStyle/>
                <a:p>
                  <a:pPr>
                    <a:defRPr sz="2399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446A-4AAB-9157-9DA140032D6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4.2421286115436177E-2"/>
                </c:manualLayout>
              </c:layout>
              <c:spPr/>
              <c:txPr>
                <a:bodyPr/>
                <a:lstStyle/>
                <a:p>
                  <a:pPr>
                    <a:defRPr sz="2399" b="1"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446A-4AAB-9157-9DA140032D6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677180855243727E-2"/>
                  <c:y val="-7.0424021253902888E-2"/>
                </c:manualLayout>
              </c:layout>
              <c:spPr/>
              <c:txPr>
                <a:bodyPr/>
                <a:lstStyle/>
                <a:p>
                  <a:pPr>
                    <a:defRPr sz="2399" b="1"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446A-4AAB-9157-9DA140032D6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2113265644377367E-2"/>
                  <c:y val="-0.10441522735054329"/>
                </c:manualLayout>
              </c:layout>
              <c:spPr/>
              <c:txPr>
                <a:bodyPr/>
                <a:lstStyle/>
                <a:p>
                  <a:pPr>
                    <a:defRPr sz="2399" b="1"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446A-4AAB-9157-9DA140032D6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4.8248029426238931E-2"/>
                  <c:y val="-9.3759781485679025E-2"/>
                </c:manualLayout>
              </c:layout>
              <c:spPr/>
              <c:txPr>
                <a:bodyPr/>
                <a:lstStyle/>
                <a:p>
                  <a:pPr>
                    <a:defRPr sz="2399" b="1"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46A-4AAB-9157-9DA140032D6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.1635021602994346"/>
                  <c:y val="4.8815153771841042E-2"/>
                </c:manualLayout>
              </c:layout>
              <c:spPr/>
              <c:txPr>
                <a:bodyPr/>
                <a:lstStyle/>
                <a:p>
                  <a:pPr>
                    <a:defRPr sz="2399" b="1"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446A-4AAB-9157-9DA140032D6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399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Лист1!$A$2:$A$9</c:f>
              <c:strCache>
                <c:ptCount val="8"/>
                <c:pt idx="0">
                  <c:v>Налог на доходы физических лиц - 110,9</c:v>
                </c:pt>
                <c:pt idx="1">
                  <c:v>Акцизы - 30,8</c:v>
                </c:pt>
                <c:pt idx="2">
                  <c:v>Транспортный налог - 21,2</c:v>
                </c:pt>
                <c:pt idx="3">
                  <c:v>Доходы от использования имущества - 16,8</c:v>
                </c:pt>
                <c:pt idx="4">
                  <c:v>Налог на совокупный доход - 11,8</c:v>
                </c:pt>
                <c:pt idx="5">
                  <c:v>Государственная пошлина - 5,0</c:v>
                </c:pt>
                <c:pt idx="6">
                  <c:v>Штрафы, санкции, возмещение имущества - 0,2</c:v>
                </c:pt>
                <c:pt idx="7">
                  <c:v>Иные доходы - 0,6</c:v>
                </c:pt>
              </c:strCache>
            </c:strRef>
          </c:cat>
          <c:val>
            <c:numRef>
              <c:f>Лист1!$B$2:$B$9</c:f>
              <c:numCache>
                <c:formatCode>0.0%</c:formatCode>
                <c:ptCount val="8"/>
                <c:pt idx="0">
                  <c:v>0.56200000000000006</c:v>
                </c:pt>
                <c:pt idx="1">
                  <c:v>0.156</c:v>
                </c:pt>
                <c:pt idx="2">
                  <c:v>0.107</c:v>
                </c:pt>
                <c:pt idx="3">
                  <c:v>8.5000000000000006E-2</c:v>
                </c:pt>
                <c:pt idx="4">
                  <c:v>0.06</c:v>
                </c:pt>
                <c:pt idx="5">
                  <c:v>2.5000000000000001E-2</c:v>
                </c:pt>
                <c:pt idx="6">
                  <c:v>1E-3</c:v>
                </c:pt>
                <c:pt idx="7">
                  <c:v>4.0000000000000001E-3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446A-4AAB-9157-9DA140032D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19041">
          <a:noFill/>
        </a:ln>
      </c:spPr>
    </c:plotArea>
    <c:legend>
      <c:legendPos val="r"/>
      <c:layout>
        <c:manualLayout>
          <c:xMode val="edge"/>
          <c:yMode val="edge"/>
          <c:x val="0.62651758755719444"/>
          <c:y val="5.5450540134359225E-2"/>
          <c:w val="0.36487901418337743"/>
          <c:h val="0.88909857719661056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349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772916666666668"/>
          <c:y val="3.8801244306188198E-2"/>
          <c:w val="0.76903641732283468"/>
          <c:h val="0.860632985223864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metal">
              <a:bevelT w="88900" h="889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Проект 2020</c:v>
                </c:pt>
                <c:pt idx="2">
                  <c:v>Проект 2021</c:v>
                </c:pt>
                <c:pt idx="3">
                  <c:v>Проект 2022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311.8</c:v>
                </c:pt>
                <c:pt idx="1">
                  <c:v>308.60000000000002</c:v>
                </c:pt>
                <c:pt idx="2">
                  <c:v>321.89999999999998</c:v>
                </c:pt>
                <c:pt idx="3">
                  <c:v>322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BB7-4DF4-BC34-AC09B1E3F4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4645384"/>
        <c:axId val="213155880"/>
      </c:barChart>
      <c:catAx>
        <c:axId val="2146453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13155880"/>
        <c:crosses val="autoZero"/>
        <c:auto val="1"/>
        <c:lblAlgn val="ctr"/>
        <c:lblOffset val="100"/>
        <c:noMultiLvlLbl val="0"/>
      </c:catAx>
      <c:valAx>
        <c:axId val="213155880"/>
        <c:scaling>
          <c:orientation val="minMax"/>
          <c:min val="3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4645384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6.0283058062353116E-2"/>
          <c:w val="0.9929729399537166"/>
          <c:h val="0.609097970087311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39700" h="139700" prst="divot"/>
              <a:contourClr>
                <a:srgbClr val="000000"/>
              </a:contourClr>
            </a:sp3d>
          </c:spPr>
          <c:explosion val="14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 prstMaterial="matte">
                <a:bevelT/>
                <a:bevelB w="0"/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212-4233-8886-7D595D16E18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39700" h="139700" prst="divot"/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212-4233-8886-7D595D16E18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39700" h="139700" prst="divot"/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212-4233-8886-7D595D16E18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39700" h="139700" prst="divot"/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212-4233-8886-7D595D16E18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39700" h="139700" prst="divot"/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6212-4233-8886-7D595D16E18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39700" h="139700" prst="divot"/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6212-4233-8886-7D595D16E185}"/>
              </c:ext>
            </c:extLst>
          </c:dPt>
          <c:dLbls>
            <c:dLbl>
              <c:idx val="5"/>
              <c:layout>
                <c:manualLayout>
                  <c:x val="6.0573036274237269E-2"/>
                  <c:y val="-1.2716152736733417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6212-4233-8886-7D595D16E18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Пенсионное обеспечение - 2,9</c:v>
                </c:pt>
                <c:pt idx="1">
                  <c:v>Социальное обслуживание населения - 120,8</c:v>
                </c:pt>
                <c:pt idx="2">
                  <c:v>Социальное обеспечение населения - 86,6</c:v>
                </c:pt>
                <c:pt idx="3">
                  <c:v>Охрана семьи и детства - 85,1</c:v>
                </c:pt>
                <c:pt idx="4">
                  <c:v>Другие вопросы в области социальной политике - 13,2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0.01</c:v>
                </c:pt>
                <c:pt idx="1">
                  <c:v>0.39</c:v>
                </c:pt>
                <c:pt idx="2">
                  <c:v>0.28100000000000003</c:v>
                </c:pt>
                <c:pt idx="3" formatCode="0.00%">
                  <c:v>0.27500000000000002</c:v>
                </c:pt>
                <c:pt idx="4">
                  <c:v>4.2999999999999997E-2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6212-4233-8886-7D595D16E1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9344347632087465E-4"/>
          <c:y val="0.48853185396260551"/>
          <c:w val="0.52447729739491944"/>
          <c:h val="0.50829535350779687"/>
        </c:manualLayout>
      </c:layout>
      <c:overlay val="0"/>
      <c:spPr>
        <a:noFill/>
        <a:ln>
          <a:noFill/>
        </a:ln>
        <a:effectLst>
          <a:glow>
            <a:schemeClr val="accent1">
              <a:alpha val="40000"/>
            </a:schemeClr>
          </a:glow>
        </a:effectLst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772916666666668"/>
          <c:y val="3.8801244306188198E-2"/>
          <c:w val="0.76903641732283468"/>
          <c:h val="0.860632985223864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metal">
              <a:bevelT w="88900" h="889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Проект 2020</c:v>
                </c:pt>
                <c:pt idx="2">
                  <c:v>Проект 2021</c:v>
                </c:pt>
                <c:pt idx="3">
                  <c:v>Проект 2022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119.6</c:v>
                </c:pt>
                <c:pt idx="1">
                  <c:v>6.7</c:v>
                </c:pt>
                <c:pt idx="2">
                  <c:v>9.3000000000000007</c:v>
                </c:pt>
                <c:pt idx="3">
                  <c:v>9.5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5EB-4B97-923C-5A84F05875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6114688"/>
        <c:axId val="216115080"/>
      </c:barChart>
      <c:catAx>
        <c:axId val="2161146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16115080"/>
        <c:crosses val="autoZero"/>
        <c:auto val="1"/>
        <c:lblAlgn val="ctr"/>
        <c:lblOffset val="100"/>
        <c:noMultiLvlLbl val="0"/>
      </c:catAx>
      <c:valAx>
        <c:axId val="216115080"/>
        <c:scaling>
          <c:orientation val="minMax"/>
          <c:max val="12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6114688"/>
        <c:crosses val="autoZero"/>
        <c:crossBetween val="between"/>
        <c:majorUnit val="8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9772916666666668"/>
          <c:y val="3.8801244306188198E-2"/>
          <c:w val="0.76903641732283468"/>
          <c:h val="0.860632985223864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metal">
              <a:bevelT w="88900" h="889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Проект 2020</c:v>
                </c:pt>
                <c:pt idx="2">
                  <c:v>Проект 2021</c:v>
                </c:pt>
                <c:pt idx="3">
                  <c:v>Проект 2022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170.1</c:v>
                </c:pt>
                <c:pt idx="1">
                  <c:v>67.599999999999994</c:v>
                </c:pt>
                <c:pt idx="2">
                  <c:v>92</c:v>
                </c:pt>
                <c:pt idx="3">
                  <c:v>276.39999999999998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EA9-4927-8B00-06D130D7A7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6115864"/>
        <c:axId val="216116256"/>
        <c:axId val="0"/>
      </c:bar3DChart>
      <c:catAx>
        <c:axId val="216115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16116256"/>
        <c:crosses val="autoZero"/>
        <c:auto val="1"/>
        <c:lblAlgn val="ctr"/>
        <c:lblOffset val="100"/>
        <c:noMultiLvlLbl val="0"/>
      </c:catAx>
      <c:valAx>
        <c:axId val="216116256"/>
        <c:scaling>
          <c:orientation val="minMax"/>
          <c:max val="290"/>
          <c:min val="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6115864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5050660119490853E-2"/>
          <c:y val="0.13908019536440255"/>
          <c:w val="0.32985935447025627"/>
          <c:h val="0.6915556244264214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9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F92-4768-BEC2-032E7EAB5E5C}"/>
              </c:ext>
            </c:extLst>
          </c:dPt>
          <c:dPt>
            <c:idx val="1"/>
            <c:bubble3D val="0"/>
            <c:explosion val="5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F92-4768-BEC2-032E7EAB5E5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F92-4768-BEC2-032E7EAB5E5C}"/>
              </c:ext>
            </c:extLst>
          </c:dPt>
          <c:dPt>
            <c:idx val="3"/>
            <c:bubble3D val="0"/>
            <c:explosion val="5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F92-4768-BEC2-032E7EAB5E5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7F92-4768-BEC2-032E7EAB5E5C}"/>
              </c:ext>
            </c:extLst>
          </c:dPt>
          <c:dLbls>
            <c:dLbl>
              <c:idx val="0"/>
              <c:layout>
                <c:manualLayout>
                  <c:x val="8.283531864775702E-2"/>
                  <c:y val="-9.16763195494818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F92-4768-BEC2-032E7EAB5E5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0858601455494966E-2"/>
                  <c:y val="-0.131402724687590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7F92-4768-BEC2-032E7EAB5E5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5.0715501212912151E-3"/>
                  <c:y val="-0.143626233960854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7F92-4768-BEC2-032E7EAB5E5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Дорожное хозяйство</c:v>
                </c:pt>
                <c:pt idx="1">
                  <c:v>Объекты социальной сферы и спорта</c:v>
                </c:pt>
                <c:pt idx="2">
                  <c:v>Объекты водопроводно-канализационного хозяйства, водоснабжения и газификации</c:v>
                </c:pt>
                <c:pt idx="3">
                  <c:v>Иные направления</c:v>
                </c:pt>
                <c:pt idx="4">
                  <c:v>Возмещение предприятиям ЖКХ части платы граждан за коммунальные услуги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5.0000000000000001E-3</c:v>
                </c:pt>
                <c:pt idx="1">
                  <c:v>0.73099999999999998</c:v>
                </c:pt>
                <c:pt idx="2">
                  <c:v>0.21</c:v>
                </c:pt>
                <c:pt idx="3">
                  <c:v>4.5999999999999999E-2</c:v>
                </c:pt>
                <c:pt idx="4">
                  <c:v>8.9999999999999993E-3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7F92-4768-BEC2-032E7EAB5E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3675782323211885"/>
          <c:y val="0.17181634129192869"/>
          <c:w val="0.45309907652529863"/>
          <c:h val="0.763597811895591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3">
                <a:lumMod val="75000"/>
                <a:alpha val="83000"/>
              </a:schemeClr>
            </a:solidFill>
            <a:ln w="19050">
              <a:noFill/>
            </a:ln>
            <a:effectLst/>
            <a:scene3d>
              <a:camera prst="orthographicFront"/>
              <a:lightRig rig="threePt" dir="t"/>
            </a:scene3d>
            <a:sp3d prstMaterial="dkEdge">
              <a:bevelT/>
            </a:sp3d>
          </c:spPr>
          <c:invertIfNegative val="0"/>
          <c:dLbls>
            <c:dLbl>
              <c:idx val="0"/>
              <c:layout>
                <c:manualLayout>
                  <c:x val="1.5914707194450133E-2"/>
                  <c:y val="-0.379057669623141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C9D-4CFB-882F-CA8442D6251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9466919965313094E-3"/>
                  <c:y val="-0.369338242196906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C9D-4CFB-882F-CA8442D6251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914707194450154E-2"/>
                  <c:y val="-0.385537287907297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5C9D-4CFB-882F-CA8442D6251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9.946691996531273E-3"/>
                  <c:y val="-0.414695570186000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C9D-4CFB-882F-CA8442D6251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3925368795143883E-2"/>
                  <c:y val="-0.430894615896391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5C9D-4CFB-882F-CA8442D6251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Факт 2018</c:v>
                </c:pt>
                <c:pt idx="1">
                  <c:v>Оценка 2019</c:v>
                </c:pt>
                <c:pt idx="2">
                  <c:v>План 2020</c:v>
                </c:pt>
                <c:pt idx="3">
                  <c:v>План 2021</c:v>
                </c:pt>
                <c:pt idx="4">
                  <c:v>План 2022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112.2</c:v>
                </c:pt>
                <c:pt idx="1">
                  <c:v>109.4</c:v>
                </c:pt>
                <c:pt idx="2">
                  <c:v>110.9</c:v>
                </c:pt>
                <c:pt idx="3">
                  <c:v>125.9</c:v>
                </c:pt>
                <c:pt idx="4">
                  <c:v>133.19999999999999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5C9D-4CFB-882F-CA8442D625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2687608"/>
        <c:axId val="212688000"/>
        <c:axId val="0"/>
      </c:bar3DChart>
      <c:catAx>
        <c:axId val="212687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2688000"/>
        <c:crosses val="autoZero"/>
        <c:auto val="1"/>
        <c:lblAlgn val="ctr"/>
        <c:lblOffset val="100"/>
        <c:noMultiLvlLbl val="0"/>
      </c:catAx>
      <c:valAx>
        <c:axId val="212688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2687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Областной бюджет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1"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plastic">
              <a:bevelT w="254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2019 год (I чтение)</c:v>
                </c:pt>
                <c:pt idx="1">
                  <c:v>2020 год (I чтение)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804.7</c:v>
                </c:pt>
                <c:pt idx="1">
                  <c:v>658.3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18F-4E3C-A44D-ED7C51A4DEF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Местный бюджет с учетом дотации и добровольных пожертвований, в отношении автомобильных дорог от ОАО и РЖД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2"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plastic">
              <a:bevelT w="254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2019 год (I чтение)</c:v>
                </c:pt>
                <c:pt idx="1">
                  <c:v>2020 год (I чтение)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412</c:v>
                </c:pt>
                <c:pt idx="1">
                  <c:v>346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18F-4E3C-A44D-ED7C51A4DE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2688784"/>
        <c:axId val="212689176"/>
        <c:axId val="0"/>
      </c:bar3DChart>
      <c:catAx>
        <c:axId val="212688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2689176"/>
        <c:crosses val="autoZero"/>
        <c:auto val="1"/>
        <c:lblAlgn val="ctr"/>
        <c:lblOffset val="100"/>
        <c:noMultiLvlLbl val="0"/>
      </c:catAx>
      <c:valAx>
        <c:axId val="212689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2688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4522872114301358E-2"/>
          <c:y val="0.78430791640435016"/>
          <c:w val="0.94949654354291213"/>
          <c:h val="0.2156920835956498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6033572027350496E-2"/>
          <c:y val="0.12471446355406759"/>
          <c:w val="0.52230296266438714"/>
          <c:h val="0.767021939171235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6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685-4D42-A447-503F8E0BB9CF}"/>
              </c:ext>
            </c:extLst>
          </c:dPt>
          <c:dPt>
            <c:idx val="1"/>
            <c:bubble3D val="0"/>
            <c:explosion val="15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685-4D42-A447-503F8E0BB9CF}"/>
              </c:ext>
            </c:extLst>
          </c:dPt>
          <c:dPt>
            <c:idx val="2"/>
            <c:bubble3D val="0"/>
            <c:explosion val="14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685-4D42-A447-503F8E0BB9C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685-4D42-A447-503F8E0BB9CF}"/>
              </c:ext>
            </c:extLst>
          </c:dPt>
          <c:dPt>
            <c:idx val="4"/>
            <c:bubble3D val="0"/>
            <c:explosion val="11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685-4D42-A447-503F8E0BB9CF}"/>
              </c:ext>
            </c:extLst>
          </c:dPt>
          <c:dPt>
            <c:idx val="5"/>
            <c:bubble3D val="0"/>
            <c:explosion val="13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5685-4D42-A447-503F8E0BB9C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5685-4D42-A447-503F8E0BB9CF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5685-4D42-A447-503F8E0BB9CF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8619409597280758E-2"/>
                  <c:y val="-6.783807112325106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5685-4D42-A447-503F8E0BB9C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020674011427564E-2"/>
                  <c:y val="-6.891600897601697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5685-4D42-A447-503F8E0BB9C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4.8042871269583454E-2"/>
                  <c:y val="8.933488640987523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5685-4D42-A447-503F8E0BB9C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2.9194873664175083E-2"/>
                  <c:y val="-3.098246695431819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5685-4D42-A447-503F8E0BB9C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4.6349303704547595E-3"/>
                  <c:y val="-4.073754013625174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5685-4D42-A447-503F8E0BB9C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4.8100142224784939E-2"/>
                  <c:y val="-2.474850634726872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5685-4D42-A447-503F8E0BB9C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Соцполитика - 308,6</c:v>
                </c:pt>
                <c:pt idx="1">
                  <c:v>Образование - 518,1</c:v>
                </c:pt>
                <c:pt idx="2">
                  <c:v>Национальная экономика - 67,6</c:v>
                </c:pt>
                <c:pt idx="3">
                  <c:v>Здравоохранение - 4,7</c:v>
                </c:pt>
                <c:pt idx="4">
                  <c:v>Общегосударственные вопросы - 63,9</c:v>
                </c:pt>
                <c:pt idx="5">
                  <c:v>Культура, кинематография - 37,2</c:v>
                </c:pt>
                <c:pt idx="6">
                  <c:v>ЖКХ - 6,7</c:v>
                </c:pt>
                <c:pt idx="7">
                  <c:v>Обслуживание госдолга - 0,0</c:v>
                </c:pt>
              </c:strCache>
            </c:strRef>
          </c:cat>
          <c:val>
            <c:numRef>
              <c:f>Лист1!$B$2:$B$9</c:f>
              <c:numCache>
                <c:formatCode>0.0%</c:formatCode>
                <c:ptCount val="8"/>
                <c:pt idx="0">
                  <c:v>0.307</c:v>
                </c:pt>
                <c:pt idx="1">
                  <c:v>0.51600000000000001</c:v>
                </c:pt>
                <c:pt idx="2">
                  <c:v>6.7000000000000004E-2</c:v>
                </c:pt>
                <c:pt idx="3">
                  <c:v>5.0000000000000001E-3</c:v>
                </c:pt>
                <c:pt idx="4">
                  <c:v>6.4000000000000001E-2</c:v>
                </c:pt>
                <c:pt idx="5">
                  <c:v>3.6999999999999998E-2</c:v>
                </c:pt>
                <c:pt idx="6">
                  <c:v>7.0000000000000001E-3</c:v>
                </c:pt>
                <c:pt idx="7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5685-4D42-A447-503F8E0BB9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4422855679029225"/>
          <c:y val="5.4750480426401092E-2"/>
          <c:w val="0.44702585846751647"/>
          <c:h val="0.89049903914719786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/>
              <a:t>Расходы на социальную сферу</a:t>
            </a:r>
            <a:endParaRPr lang="ru-RU" b="1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на социальную сферу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8909131478388518E-2"/>
                  <c:y val="-8.23056697403992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5B9-4128-A9E5-A30AA9052FE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6319605944811044E-2"/>
                  <c:y val="-5.48704464935995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5B9-4128-A9E5-A30AA9052FE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5944941691819487E-2"/>
                  <c:y val="-3.52738584601710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5B9-4128-A9E5-A30AA9052FE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 (I чтение)</c:v>
                </c:pt>
                <c:pt idx="1">
                  <c:v>2019 год (I чтение)</c:v>
                </c:pt>
                <c:pt idx="2">
                  <c:v>2020 год (I чтение)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739.9</c:v>
                </c:pt>
                <c:pt idx="1">
                  <c:v>851.9</c:v>
                </c:pt>
                <c:pt idx="2">
                  <c:v>868.6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D5B9-4128-A9E5-A30AA9052F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4372224"/>
        <c:axId val="214372616"/>
      </c:lineChart>
      <c:catAx>
        <c:axId val="214372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4372616"/>
        <c:crosses val="autoZero"/>
        <c:auto val="1"/>
        <c:lblAlgn val="ctr"/>
        <c:lblOffset val="100"/>
        <c:noMultiLvlLbl val="0"/>
      </c:catAx>
      <c:valAx>
        <c:axId val="214372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4372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Проект 2020</c:v>
                </c:pt>
                <c:pt idx="2">
                  <c:v>Проект 2021</c:v>
                </c:pt>
                <c:pt idx="3">
                  <c:v>Проект 2022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472.2</c:v>
                </c:pt>
                <c:pt idx="1">
                  <c:v>518.1</c:v>
                </c:pt>
                <c:pt idx="2">
                  <c:v>461.8</c:v>
                </c:pt>
                <c:pt idx="3">
                  <c:v>459.6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BE2-4D72-B149-AC57077EA4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4928032"/>
        <c:axId val="214928424"/>
        <c:axId val="0"/>
      </c:bar3DChart>
      <c:catAx>
        <c:axId val="214928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4928424"/>
        <c:crosses val="autoZero"/>
        <c:auto val="1"/>
        <c:lblAlgn val="ctr"/>
        <c:lblOffset val="100"/>
        <c:noMultiLvlLbl val="0"/>
      </c:catAx>
      <c:valAx>
        <c:axId val="214928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4928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7135544573914495E-2"/>
          <c:y val="9.2010983358328441E-2"/>
          <c:w val="0.90583739537980201"/>
          <c:h val="0.5234325717881783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39700" h="139700" prst="divot"/>
              <a:contourClr>
                <a:srgbClr val="000000"/>
              </a:contourClr>
            </a:sp3d>
          </c:spPr>
          <c:explosion val="14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 prstMaterial="matte">
                <a:bevelT/>
                <a:bevelB w="0"/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823-43FF-8CF1-724D5060670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39700" h="139700" prst="divot"/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823-43FF-8CF1-724D5060670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39700" h="139700" prst="divot"/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823-43FF-8CF1-724D5060670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39700" h="139700" prst="divot"/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823-43FF-8CF1-724D5060670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39700" h="139700" prst="divot"/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823-43FF-8CF1-724D5060670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39700" h="139700" prst="divot"/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823-43FF-8CF1-724D50606700}"/>
              </c:ext>
            </c:extLst>
          </c:dPt>
          <c:dLbls>
            <c:dLbl>
              <c:idx val="5"/>
              <c:layout>
                <c:manualLayout>
                  <c:x val="6.0573036274237269E-2"/>
                  <c:y val="-1.2716152736733417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C823-43FF-8CF1-724D5060670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дошкольное образование - 129,8</c:v>
                </c:pt>
                <c:pt idx="1">
                  <c:v>Общее образование - 314,5</c:v>
                </c:pt>
                <c:pt idx="2">
                  <c:v>Дополнительное образование 56,6</c:v>
                </c:pt>
                <c:pt idx="3">
                  <c:v>Профессиональная подготовка, переподготовка и повышение квалификации - 0,1</c:v>
                </c:pt>
                <c:pt idx="4">
                  <c:v>Молодежная политика - 8,3</c:v>
                </c:pt>
                <c:pt idx="5">
                  <c:v>Другие вопросы в области образования - 8,8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0.251</c:v>
                </c:pt>
                <c:pt idx="1">
                  <c:v>0.60699999999999998</c:v>
                </c:pt>
                <c:pt idx="2">
                  <c:v>0.109</c:v>
                </c:pt>
                <c:pt idx="3" formatCode="0.00%">
                  <c:v>2.0000000000000001E-4</c:v>
                </c:pt>
                <c:pt idx="4">
                  <c:v>1.6E-2</c:v>
                </c:pt>
                <c:pt idx="5">
                  <c:v>1.7000000000000001E-2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C823-43FF-8CF1-724D506067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5003492504174184E-2"/>
          <c:y val="0.47266789131461778"/>
          <c:w val="0.52447729739491944"/>
          <c:h val="0.50829535350779687"/>
        </c:manualLayout>
      </c:layout>
      <c:overlay val="0"/>
      <c:spPr>
        <a:noFill/>
        <a:ln>
          <a:noFill/>
        </a:ln>
        <a:effectLst>
          <a:glow>
            <a:schemeClr val="accent1">
              <a:alpha val="40000"/>
            </a:schemeClr>
          </a:glow>
        </a:effectLst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Проект 2020</c:v>
                </c:pt>
                <c:pt idx="2">
                  <c:v>Проект 2021</c:v>
                </c:pt>
                <c:pt idx="3">
                  <c:v>Проект 2022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47.5</c:v>
                </c:pt>
                <c:pt idx="1">
                  <c:v>37.200000000000003</c:v>
                </c:pt>
                <c:pt idx="2">
                  <c:v>31.9</c:v>
                </c:pt>
                <c:pt idx="3">
                  <c:v>32.1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15F-43EB-83C2-7F4991984C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4929208"/>
        <c:axId val="214929600"/>
      </c:barChart>
      <c:catAx>
        <c:axId val="214929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14929600"/>
        <c:crosses val="autoZero"/>
        <c:auto val="1"/>
        <c:lblAlgn val="ctr"/>
        <c:lblOffset val="100"/>
        <c:noMultiLvlLbl val="0"/>
      </c:catAx>
      <c:valAx>
        <c:axId val="214929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4929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250492125984253E-2"/>
          <c:y val="6.9984351638631023E-2"/>
          <c:w val="0.90439238845144354"/>
          <c:h val="0.804497040993418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softEdge rad="50800"/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Проект 2020</c:v>
                </c:pt>
                <c:pt idx="2">
                  <c:v>Проект 2021</c:v>
                </c:pt>
                <c:pt idx="3">
                  <c:v>Проект 2022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19.7</c:v>
                </c:pt>
                <c:pt idx="1">
                  <c:v>4.7</c:v>
                </c:pt>
                <c:pt idx="2">
                  <c:v>9.9</c:v>
                </c:pt>
                <c:pt idx="3">
                  <c:v>2.1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C54-467F-AC4E-78B67ED092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4930384"/>
        <c:axId val="214930776"/>
      </c:barChart>
      <c:catAx>
        <c:axId val="214930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14930776"/>
        <c:crosses val="autoZero"/>
        <c:auto val="1"/>
        <c:lblAlgn val="ctr"/>
        <c:lblOffset val="100"/>
        <c:noMultiLvlLbl val="0"/>
      </c:catAx>
      <c:valAx>
        <c:axId val="214930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4930384"/>
        <c:crosses val="autoZero"/>
        <c:crossBetween val="between"/>
      </c:valAx>
      <c:spPr>
        <a:noFill/>
        <a:ln>
          <a:solidFill>
            <a:schemeClr val="accent1">
              <a:alpha val="98000"/>
            </a:schemeClr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68CADC-F66D-46A8-B1D7-E8C7A079E5E5}" type="doc">
      <dgm:prSet loTypeId="urn:microsoft.com/office/officeart/2005/8/layout/list1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A628D0E-6814-4B62-BAF7-89F653EC900B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Бюджет сформирован с учетом изменений, внесенных в бюджетное и налоговое законодательство </a:t>
          </a:r>
          <a:endParaRPr lang="ru-RU" sz="1400" dirty="0"/>
        </a:p>
      </dgm:t>
    </dgm:pt>
    <dgm:pt modelId="{A33C49FB-1023-4C95-8A99-CFC72A55FA55}" type="parTrans" cxnId="{786D1A79-B5B7-439F-ABD8-16DAEC3B93BB}">
      <dgm:prSet/>
      <dgm:spPr/>
      <dgm:t>
        <a:bodyPr/>
        <a:lstStyle/>
        <a:p>
          <a:endParaRPr lang="ru-RU" sz="1600"/>
        </a:p>
      </dgm:t>
    </dgm:pt>
    <dgm:pt modelId="{AB6359DB-DD5D-4AAC-9426-B19D50DD3CFD}" type="sibTrans" cxnId="{786D1A79-B5B7-439F-ABD8-16DAEC3B93BB}">
      <dgm:prSet/>
      <dgm:spPr/>
      <dgm:t>
        <a:bodyPr/>
        <a:lstStyle/>
        <a:p>
          <a:endParaRPr lang="ru-RU" sz="1600"/>
        </a:p>
      </dgm:t>
    </dgm:pt>
    <dgm:pt modelId="{3E22E395-1146-40FD-8FA3-E52DDD1EB0F3}">
      <dgm:prSet phldrT="[Текст]" custT="1"/>
      <dgm:spPr/>
      <dgm:t>
        <a:bodyPr/>
        <a:lstStyle/>
        <a:p>
          <a:r>
            <a:rPr lang="ru-RU" sz="1600" dirty="0" smtClean="0"/>
            <a:t> </a:t>
          </a:r>
          <a:endParaRPr lang="ru-RU" sz="1600" dirty="0"/>
        </a:p>
      </dgm:t>
    </dgm:pt>
    <dgm:pt modelId="{9681B6BE-DF48-4FB5-8641-3B24144CC058}" type="parTrans" cxnId="{A7F89D58-7BE1-4C2B-AF09-0D419F6C6584}">
      <dgm:prSet/>
      <dgm:spPr/>
      <dgm:t>
        <a:bodyPr/>
        <a:lstStyle/>
        <a:p>
          <a:endParaRPr lang="ru-RU" sz="1600"/>
        </a:p>
      </dgm:t>
    </dgm:pt>
    <dgm:pt modelId="{A1ADD9FA-519C-482F-A178-54123F09165D}" type="sibTrans" cxnId="{A7F89D58-7BE1-4C2B-AF09-0D419F6C6584}">
      <dgm:prSet/>
      <dgm:spPr/>
      <dgm:t>
        <a:bodyPr/>
        <a:lstStyle/>
        <a:p>
          <a:endParaRPr lang="ru-RU" sz="1600"/>
        </a:p>
      </dgm:t>
    </dgm:pt>
    <dgm:pt modelId="{1213E4FE-01F5-429F-808D-F7FA8ED21E9F}">
      <dgm:prSet phldrT="[Текст]" custT="1"/>
      <dgm:spPr/>
      <dgm:t>
        <a:bodyPr/>
        <a:lstStyle/>
        <a:p>
          <a:r>
            <a:rPr lang="ru-RU" sz="1600" dirty="0" smtClean="0"/>
            <a:t> </a:t>
          </a:r>
          <a:endParaRPr lang="ru-RU" sz="1600" dirty="0"/>
        </a:p>
      </dgm:t>
    </dgm:pt>
    <dgm:pt modelId="{8D6729D4-6886-4603-948E-D804EF9F9868}" type="parTrans" cxnId="{41E13DD6-DCAA-437D-BF40-D4B87B461822}">
      <dgm:prSet/>
      <dgm:spPr/>
      <dgm:t>
        <a:bodyPr/>
        <a:lstStyle/>
        <a:p>
          <a:endParaRPr lang="ru-RU" sz="1600"/>
        </a:p>
      </dgm:t>
    </dgm:pt>
    <dgm:pt modelId="{7A5BA11F-9F09-414D-A381-EF5A803BE9A9}" type="sibTrans" cxnId="{41E13DD6-DCAA-437D-BF40-D4B87B461822}">
      <dgm:prSet/>
      <dgm:spPr/>
      <dgm:t>
        <a:bodyPr/>
        <a:lstStyle/>
        <a:p>
          <a:endParaRPr lang="ru-RU" sz="1600"/>
        </a:p>
      </dgm:t>
    </dgm:pt>
    <dgm:pt modelId="{AB6FB6C4-D2DC-4473-9E5A-8E323BA501FA}">
      <dgm:prSet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Реализация региональных проектов в рамках Указа Президента Российской Федерации от 07.05.2018  № 204 «О национальных целях и стратегических задачах развития Российской Федерации на период до 2024 года» </a:t>
          </a:r>
          <a:endParaRPr lang="ru-RU" sz="1400" dirty="0"/>
        </a:p>
      </dgm:t>
    </dgm:pt>
    <dgm:pt modelId="{CAF8975C-02A5-4869-B924-E8965EF39FD2}" type="parTrans" cxnId="{6E798B83-CF13-4674-AE1D-D4EB20A260A2}">
      <dgm:prSet/>
      <dgm:spPr/>
      <dgm:t>
        <a:bodyPr/>
        <a:lstStyle/>
        <a:p>
          <a:endParaRPr lang="ru-RU" sz="1600"/>
        </a:p>
      </dgm:t>
    </dgm:pt>
    <dgm:pt modelId="{3083036F-D947-47E4-8E10-2987C6ED5026}" type="sibTrans" cxnId="{6E798B83-CF13-4674-AE1D-D4EB20A260A2}">
      <dgm:prSet/>
      <dgm:spPr/>
      <dgm:t>
        <a:bodyPr/>
        <a:lstStyle/>
        <a:p>
          <a:endParaRPr lang="ru-RU" sz="1600"/>
        </a:p>
      </dgm:t>
    </dgm:pt>
    <dgm:pt modelId="{DFACB6D5-BF1C-4830-8CC3-4561A5E67FFB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1600" dirty="0"/>
        </a:p>
      </dgm:t>
    </dgm:pt>
    <dgm:pt modelId="{5D1C91A1-429E-47B1-9516-31ADBFEE52B9}" type="sibTrans" cxnId="{01ED948B-959B-48A9-93D4-5467E838BAFB}">
      <dgm:prSet/>
      <dgm:spPr/>
      <dgm:t>
        <a:bodyPr/>
        <a:lstStyle/>
        <a:p>
          <a:endParaRPr lang="ru-RU" sz="1600"/>
        </a:p>
      </dgm:t>
    </dgm:pt>
    <dgm:pt modelId="{6A1442B9-24F1-4C48-9962-E15494C42E5F}" type="parTrans" cxnId="{01ED948B-959B-48A9-93D4-5467E838BAFB}">
      <dgm:prSet/>
      <dgm:spPr/>
      <dgm:t>
        <a:bodyPr/>
        <a:lstStyle/>
        <a:p>
          <a:endParaRPr lang="ru-RU" sz="1600"/>
        </a:p>
      </dgm:t>
    </dgm:pt>
    <dgm:pt modelId="{AE924A65-0C55-4490-B3B4-80DBF5020269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Уточнение объема безвозмездных поступлений ко 2-му чтению бюджета в соответствии с </a:t>
          </a:r>
          <a:r>
            <a:rPr lang="ru-RU" sz="1400" b="1" cap="none" spc="0" dirty="0" smtClean="0">
              <a:ln w="0"/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проектом областного закона «Об областном бюджете на 2020 год и на плановый период 2021 и 2022 годов» </a:t>
          </a:r>
          <a:endParaRPr lang="ru-RU" sz="1400" b="1" cap="none" spc="0" dirty="0">
            <a:ln w="0"/>
            <a:solidFill>
              <a:schemeClr val="bg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131E0B0-6000-4F33-B273-6415BA1EDC37}" type="parTrans" cxnId="{BAB9BF12-2347-47C1-90FA-00E8F4385BAD}">
      <dgm:prSet/>
      <dgm:spPr/>
      <dgm:t>
        <a:bodyPr/>
        <a:lstStyle/>
        <a:p>
          <a:endParaRPr lang="ru-RU" sz="1600"/>
        </a:p>
      </dgm:t>
    </dgm:pt>
    <dgm:pt modelId="{7871F9DB-2CA0-418A-8438-9C0DD3185FA9}" type="sibTrans" cxnId="{BAB9BF12-2347-47C1-90FA-00E8F4385BAD}">
      <dgm:prSet/>
      <dgm:spPr/>
      <dgm:t>
        <a:bodyPr/>
        <a:lstStyle/>
        <a:p>
          <a:endParaRPr lang="ru-RU" sz="1600"/>
        </a:p>
      </dgm:t>
    </dgm:pt>
    <dgm:pt modelId="{41EA82C5-FB88-440E-B93B-2305FE859496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   </a:t>
          </a:r>
          <a:endParaRPr lang="ru-RU" sz="1600" dirty="0"/>
        </a:p>
      </dgm:t>
    </dgm:pt>
    <dgm:pt modelId="{4D8B2F69-1648-4357-A416-3F418DD4E702}" type="sibTrans" cxnId="{862C7862-60D2-4FE2-A8D9-6C7C4E582E67}">
      <dgm:prSet/>
      <dgm:spPr/>
      <dgm:t>
        <a:bodyPr/>
        <a:lstStyle/>
        <a:p>
          <a:endParaRPr lang="ru-RU" sz="1600"/>
        </a:p>
      </dgm:t>
    </dgm:pt>
    <dgm:pt modelId="{93CD0C4D-B977-4DA0-A83A-FB6A6B596529}" type="parTrans" cxnId="{862C7862-60D2-4FE2-A8D9-6C7C4E582E67}">
      <dgm:prSet/>
      <dgm:spPr/>
      <dgm:t>
        <a:bodyPr/>
        <a:lstStyle/>
        <a:p>
          <a:endParaRPr lang="ru-RU" sz="1600"/>
        </a:p>
      </dgm:t>
    </dgm:pt>
    <dgm:pt modelId="{03C63120-2936-4B7E-A0C7-9DD08AD6D020}">
      <dgm:prSet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Параметры районного бюджета сформированы с учетом Плана мероприятий по росту доходного потенциала Чертковского района, оптимизации расходов районного бюджета и сокращению муниципального долга Чертковского района до 2024 года  </a:t>
          </a:r>
          <a:endParaRPr lang="ru-RU" sz="1400" dirty="0"/>
        </a:p>
      </dgm:t>
    </dgm:pt>
    <dgm:pt modelId="{FFC4430F-3C31-47F6-B15C-0B9484731766}" type="parTrans" cxnId="{D0529196-919E-4D4B-8A91-D8D9794C86AE}">
      <dgm:prSet/>
      <dgm:spPr/>
      <dgm:t>
        <a:bodyPr/>
        <a:lstStyle/>
        <a:p>
          <a:endParaRPr lang="ru-RU" sz="1600"/>
        </a:p>
      </dgm:t>
    </dgm:pt>
    <dgm:pt modelId="{B61928ED-FB8D-4DDA-93AC-6654F64A251A}" type="sibTrans" cxnId="{D0529196-919E-4D4B-8A91-D8D9794C86AE}">
      <dgm:prSet/>
      <dgm:spPr/>
      <dgm:t>
        <a:bodyPr/>
        <a:lstStyle/>
        <a:p>
          <a:endParaRPr lang="ru-RU" sz="1600"/>
        </a:p>
      </dgm:t>
    </dgm:pt>
    <dgm:pt modelId="{3F8404BE-52A4-4426-AD10-8F0DAA73901B}">
      <dgm:prSet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Соблюдение условий в соответствии с заключенными соглашениями по предоставлению из областного бюджета дотаций на выравнивание бюджетной обеспеченности</a:t>
          </a:r>
          <a:endParaRPr lang="ru-RU" sz="1400" dirty="0"/>
        </a:p>
      </dgm:t>
    </dgm:pt>
    <dgm:pt modelId="{C48D93A5-65CE-4E50-A724-427872638762}" type="parTrans" cxnId="{0402A399-EE0B-4A85-9609-037ADF22373F}">
      <dgm:prSet/>
      <dgm:spPr/>
      <dgm:t>
        <a:bodyPr/>
        <a:lstStyle/>
        <a:p>
          <a:endParaRPr lang="ru-RU" sz="1600"/>
        </a:p>
      </dgm:t>
    </dgm:pt>
    <dgm:pt modelId="{4919B711-75CA-4F58-A6C3-90F0C988D76C}" type="sibTrans" cxnId="{0402A399-EE0B-4A85-9609-037ADF22373F}">
      <dgm:prSet/>
      <dgm:spPr/>
      <dgm:t>
        <a:bodyPr/>
        <a:lstStyle/>
        <a:p>
          <a:endParaRPr lang="ru-RU" sz="1600"/>
        </a:p>
      </dgm:t>
    </dgm:pt>
    <dgm:pt modelId="{5281C0E4-6C1A-4BB8-B5A4-65563F317115}">
      <dgm:prSet phldrT="[Текст]" custT="1"/>
      <dgm:spPr/>
      <dgm:t>
        <a:bodyPr/>
        <a:lstStyle/>
        <a:p>
          <a:r>
            <a:rPr lang="ru-RU" sz="1600" dirty="0" smtClean="0"/>
            <a:t> </a:t>
          </a:r>
          <a:endParaRPr lang="ru-RU" sz="1600" dirty="0"/>
        </a:p>
      </dgm:t>
    </dgm:pt>
    <dgm:pt modelId="{D9F4BC28-7549-4E39-ACA6-8D86F51D97C3}" type="sibTrans" cxnId="{5C10D4AD-EE03-499C-8070-A43FF2DA506D}">
      <dgm:prSet/>
      <dgm:spPr/>
      <dgm:t>
        <a:bodyPr/>
        <a:lstStyle/>
        <a:p>
          <a:endParaRPr lang="ru-RU" sz="1600"/>
        </a:p>
      </dgm:t>
    </dgm:pt>
    <dgm:pt modelId="{62EC34F3-1F8D-45D5-8774-B4396377A1C0}" type="parTrans" cxnId="{5C10D4AD-EE03-499C-8070-A43FF2DA506D}">
      <dgm:prSet/>
      <dgm:spPr/>
      <dgm:t>
        <a:bodyPr/>
        <a:lstStyle/>
        <a:p>
          <a:endParaRPr lang="ru-RU" sz="1600"/>
        </a:p>
      </dgm:t>
    </dgm:pt>
    <dgm:pt modelId="{37F123A6-7AA6-4BA9-9446-E2B413A3FDE8}" type="pres">
      <dgm:prSet presAssocID="{AB68CADC-F66D-46A8-B1D7-E8C7A079E5E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BD20C7-22CE-4E8F-ACA4-64BF8DE3854D}" type="pres">
      <dgm:prSet presAssocID="{5281C0E4-6C1A-4BB8-B5A4-65563F317115}" presName="parentLin" presStyleCnt="0"/>
      <dgm:spPr/>
      <dgm:t>
        <a:bodyPr/>
        <a:lstStyle/>
        <a:p>
          <a:endParaRPr lang="ru-RU"/>
        </a:p>
      </dgm:t>
    </dgm:pt>
    <dgm:pt modelId="{0ED74504-9021-4897-8CF7-5EC10A4E1388}" type="pres">
      <dgm:prSet presAssocID="{5281C0E4-6C1A-4BB8-B5A4-65563F31711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8DCAAF0D-2425-4921-A5CA-9BDA5ABDF3CB}" type="pres">
      <dgm:prSet presAssocID="{5281C0E4-6C1A-4BB8-B5A4-65563F317115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9ADB87-7B2E-4BBC-BB11-8EDD0C770078}" type="pres">
      <dgm:prSet presAssocID="{5281C0E4-6C1A-4BB8-B5A4-65563F317115}" presName="negativeSpace" presStyleCnt="0"/>
      <dgm:spPr/>
      <dgm:t>
        <a:bodyPr/>
        <a:lstStyle/>
        <a:p>
          <a:endParaRPr lang="ru-RU"/>
        </a:p>
      </dgm:t>
    </dgm:pt>
    <dgm:pt modelId="{F602E3C6-2DBA-4BB6-8D2F-BE9FB2D014DD}" type="pres">
      <dgm:prSet presAssocID="{5281C0E4-6C1A-4BB8-B5A4-65563F317115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1A6FC3-9158-4BB5-B5A1-966C7BB2FB51}" type="pres">
      <dgm:prSet presAssocID="{D9F4BC28-7549-4E39-ACA6-8D86F51D97C3}" presName="spaceBetweenRectangles" presStyleCnt="0"/>
      <dgm:spPr/>
      <dgm:t>
        <a:bodyPr/>
        <a:lstStyle/>
        <a:p>
          <a:endParaRPr lang="ru-RU"/>
        </a:p>
      </dgm:t>
    </dgm:pt>
    <dgm:pt modelId="{4515BB34-AD08-4100-899F-0843A03D2CA3}" type="pres">
      <dgm:prSet presAssocID="{3E22E395-1146-40FD-8FA3-E52DDD1EB0F3}" presName="parentLin" presStyleCnt="0"/>
      <dgm:spPr/>
      <dgm:t>
        <a:bodyPr/>
        <a:lstStyle/>
        <a:p>
          <a:endParaRPr lang="ru-RU"/>
        </a:p>
      </dgm:t>
    </dgm:pt>
    <dgm:pt modelId="{F3D65873-DC93-4182-BBE1-9BC7C89A277C}" type="pres">
      <dgm:prSet presAssocID="{3E22E395-1146-40FD-8FA3-E52DDD1EB0F3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19AAA84B-73EA-4D96-B4BA-88319CC7E294}" type="pres">
      <dgm:prSet presAssocID="{3E22E395-1146-40FD-8FA3-E52DDD1EB0F3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321B9D-A435-4880-AA00-5ACB2BA559C6}" type="pres">
      <dgm:prSet presAssocID="{3E22E395-1146-40FD-8FA3-E52DDD1EB0F3}" presName="negativeSpace" presStyleCnt="0"/>
      <dgm:spPr/>
      <dgm:t>
        <a:bodyPr/>
        <a:lstStyle/>
        <a:p>
          <a:endParaRPr lang="ru-RU"/>
        </a:p>
      </dgm:t>
    </dgm:pt>
    <dgm:pt modelId="{B93DDC4F-4E9C-424C-A24B-494910A4D1AE}" type="pres">
      <dgm:prSet presAssocID="{3E22E395-1146-40FD-8FA3-E52DDD1EB0F3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885EB3-7260-495A-BBB1-75D9409EC5BB}" type="pres">
      <dgm:prSet presAssocID="{A1ADD9FA-519C-482F-A178-54123F09165D}" presName="spaceBetweenRectangles" presStyleCnt="0"/>
      <dgm:spPr/>
      <dgm:t>
        <a:bodyPr/>
        <a:lstStyle/>
        <a:p>
          <a:endParaRPr lang="ru-RU"/>
        </a:p>
      </dgm:t>
    </dgm:pt>
    <dgm:pt modelId="{3248F8EC-BA64-4229-B2A4-B472B370523A}" type="pres">
      <dgm:prSet presAssocID="{DFACB6D5-BF1C-4830-8CC3-4561A5E67FFB}" presName="parentLin" presStyleCnt="0"/>
      <dgm:spPr/>
      <dgm:t>
        <a:bodyPr/>
        <a:lstStyle/>
        <a:p>
          <a:endParaRPr lang="ru-RU"/>
        </a:p>
      </dgm:t>
    </dgm:pt>
    <dgm:pt modelId="{23EA94DA-97F0-4168-AD86-EB6C6DF00768}" type="pres">
      <dgm:prSet presAssocID="{DFACB6D5-BF1C-4830-8CC3-4561A5E67FFB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68067353-7616-46E5-80B2-52C588AE712C}" type="pres">
      <dgm:prSet presAssocID="{DFACB6D5-BF1C-4830-8CC3-4561A5E67FFB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E83BE7-7DD7-4F7B-B119-D7000697B728}" type="pres">
      <dgm:prSet presAssocID="{DFACB6D5-BF1C-4830-8CC3-4561A5E67FFB}" presName="negativeSpace" presStyleCnt="0"/>
      <dgm:spPr/>
      <dgm:t>
        <a:bodyPr/>
        <a:lstStyle/>
        <a:p>
          <a:endParaRPr lang="ru-RU"/>
        </a:p>
      </dgm:t>
    </dgm:pt>
    <dgm:pt modelId="{8F5EA9E2-B337-43EA-A3D3-6223A648A5A4}" type="pres">
      <dgm:prSet presAssocID="{DFACB6D5-BF1C-4830-8CC3-4561A5E67FFB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7931BA-F502-4E17-966A-D47724A7420F}" type="pres">
      <dgm:prSet presAssocID="{5D1C91A1-429E-47B1-9516-31ADBFEE52B9}" presName="spaceBetweenRectangles" presStyleCnt="0"/>
      <dgm:spPr/>
      <dgm:t>
        <a:bodyPr/>
        <a:lstStyle/>
        <a:p>
          <a:endParaRPr lang="ru-RU"/>
        </a:p>
      </dgm:t>
    </dgm:pt>
    <dgm:pt modelId="{15A6A094-BA89-4319-9A37-1DB160D5863F}" type="pres">
      <dgm:prSet presAssocID="{1213E4FE-01F5-429F-808D-F7FA8ED21E9F}" presName="parentLin" presStyleCnt="0"/>
      <dgm:spPr/>
      <dgm:t>
        <a:bodyPr/>
        <a:lstStyle/>
        <a:p>
          <a:endParaRPr lang="ru-RU"/>
        </a:p>
      </dgm:t>
    </dgm:pt>
    <dgm:pt modelId="{88C1CEEB-7826-4F64-BC8A-9BA019D0D0D7}" type="pres">
      <dgm:prSet presAssocID="{1213E4FE-01F5-429F-808D-F7FA8ED21E9F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28ADFDFE-039A-458B-9242-A81EFD534447}" type="pres">
      <dgm:prSet presAssocID="{1213E4FE-01F5-429F-808D-F7FA8ED21E9F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EB0B6-0B0D-4A99-9738-279901A3584C}" type="pres">
      <dgm:prSet presAssocID="{1213E4FE-01F5-429F-808D-F7FA8ED21E9F}" presName="negativeSpace" presStyleCnt="0"/>
      <dgm:spPr/>
      <dgm:t>
        <a:bodyPr/>
        <a:lstStyle/>
        <a:p>
          <a:endParaRPr lang="ru-RU"/>
        </a:p>
      </dgm:t>
    </dgm:pt>
    <dgm:pt modelId="{997058C1-8BD9-433E-B28F-781BF45EDB6D}" type="pres">
      <dgm:prSet presAssocID="{1213E4FE-01F5-429F-808D-F7FA8ED21E9F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FFF1AD-421E-4F40-97A3-97218AEE641A}" type="pres">
      <dgm:prSet presAssocID="{7A5BA11F-9F09-414D-A381-EF5A803BE9A9}" presName="spaceBetweenRectangles" presStyleCnt="0"/>
      <dgm:spPr/>
      <dgm:t>
        <a:bodyPr/>
        <a:lstStyle/>
        <a:p>
          <a:endParaRPr lang="ru-RU"/>
        </a:p>
      </dgm:t>
    </dgm:pt>
    <dgm:pt modelId="{CC0C92E3-9D0A-4692-8FB3-AFE69D66C96C}" type="pres">
      <dgm:prSet presAssocID="{41EA82C5-FB88-440E-B93B-2305FE859496}" presName="parentLin" presStyleCnt="0"/>
      <dgm:spPr/>
      <dgm:t>
        <a:bodyPr/>
        <a:lstStyle/>
        <a:p>
          <a:endParaRPr lang="ru-RU"/>
        </a:p>
      </dgm:t>
    </dgm:pt>
    <dgm:pt modelId="{442B7E9D-7659-424C-A792-556047FD0C5C}" type="pres">
      <dgm:prSet presAssocID="{41EA82C5-FB88-440E-B93B-2305FE859496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DFAAA4E6-DBFC-4E6A-A786-B1D779C41CB5}" type="pres">
      <dgm:prSet presAssocID="{41EA82C5-FB88-440E-B93B-2305FE859496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9141CD-56FD-46AA-BAB0-C53F5A25DC63}" type="pres">
      <dgm:prSet presAssocID="{41EA82C5-FB88-440E-B93B-2305FE859496}" presName="negativeSpace" presStyleCnt="0"/>
      <dgm:spPr/>
      <dgm:t>
        <a:bodyPr/>
        <a:lstStyle/>
        <a:p>
          <a:endParaRPr lang="ru-RU"/>
        </a:p>
      </dgm:t>
    </dgm:pt>
    <dgm:pt modelId="{2EF90AF6-44C5-47CE-A56D-C23289A9D00E}" type="pres">
      <dgm:prSet presAssocID="{41EA82C5-FB88-440E-B93B-2305FE859496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798B83-CF13-4674-AE1D-D4EB20A260A2}" srcId="{DFACB6D5-BF1C-4830-8CC3-4561A5E67FFB}" destId="{AB6FB6C4-D2DC-4473-9E5A-8E323BA501FA}" srcOrd="0" destOrd="0" parTransId="{CAF8975C-02A5-4869-B924-E8965EF39FD2}" sibTransId="{3083036F-D947-47E4-8E10-2987C6ED5026}"/>
    <dgm:cxn modelId="{0898ACCC-7669-469D-A391-B17D02B930DA}" type="presOf" srcId="{41EA82C5-FB88-440E-B93B-2305FE859496}" destId="{442B7E9D-7659-424C-A792-556047FD0C5C}" srcOrd="0" destOrd="0" presId="urn:microsoft.com/office/officeart/2005/8/layout/list1"/>
    <dgm:cxn modelId="{9A2B7E96-9176-42F2-80A7-4B1B1E6365CC}" type="presOf" srcId="{03C63120-2936-4B7E-A0C7-9DD08AD6D020}" destId="{997058C1-8BD9-433E-B28F-781BF45EDB6D}" srcOrd="0" destOrd="0" presId="urn:microsoft.com/office/officeart/2005/8/layout/list1"/>
    <dgm:cxn modelId="{786D1A79-B5B7-439F-ABD8-16DAEC3B93BB}" srcId="{5281C0E4-6C1A-4BB8-B5A4-65563F317115}" destId="{9A628D0E-6814-4B62-BAF7-89F653EC900B}" srcOrd="0" destOrd="0" parTransId="{A33C49FB-1023-4C95-8A99-CFC72A55FA55}" sibTransId="{AB6359DB-DD5D-4AAC-9426-B19D50DD3CFD}"/>
    <dgm:cxn modelId="{E19D8787-5D30-41B7-BA14-241FAFCD8996}" type="presOf" srcId="{41EA82C5-FB88-440E-B93B-2305FE859496}" destId="{DFAAA4E6-DBFC-4E6A-A786-B1D779C41CB5}" srcOrd="1" destOrd="0" presId="urn:microsoft.com/office/officeart/2005/8/layout/list1"/>
    <dgm:cxn modelId="{88045AAA-EA36-4700-A87A-2D026CC108D6}" type="presOf" srcId="{DFACB6D5-BF1C-4830-8CC3-4561A5E67FFB}" destId="{68067353-7616-46E5-80B2-52C588AE712C}" srcOrd="1" destOrd="0" presId="urn:microsoft.com/office/officeart/2005/8/layout/list1"/>
    <dgm:cxn modelId="{0402A399-EE0B-4A85-9609-037ADF22373F}" srcId="{41EA82C5-FB88-440E-B93B-2305FE859496}" destId="{3F8404BE-52A4-4426-AD10-8F0DAA73901B}" srcOrd="0" destOrd="0" parTransId="{C48D93A5-65CE-4E50-A724-427872638762}" sibTransId="{4919B711-75CA-4F58-A6C3-90F0C988D76C}"/>
    <dgm:cxn modelId="{A7F89D58-7BE1-4C2B-AF09-0D419F6C6584}" srcId="{AB68CADC-F66D-46A8-B1D7-E8C7A079E5E5}" destId="{3E22E395-1146-40FD-8FA3-E52DDD1EB0F3}" srcOrd="1" destOrd="0" parTransId="{9681B6BE-DF48-4FB5-8641-3B24144CC058}" sibTransId="{A1ADD9FA-519C-482F-A178-54123F09165D}"/>
    <dgm:cxn modelId="{49D8F6F9-6EE8-4457-BD3F-16C8F8623BCF}" type="presOf" srcId="{9A628D0E-6814-4B62-BAF7-89F653EC900B}" destId="{F602E3C6-2DBA-4BB6-8D2F-BE9FB2D014DD}" srcOrd="0" destOrd="0" presId="urn:microsoft.com/office/officeart/2005/8/layout/list1"/>
    <dgm:cxn modelId="{D0529196-919E-4D4B-8A91-D8D9794C86AE}" srcId="{1213E4FE-01F5-429F-808D-F7FA8ED21E9F}" destId="{03C63120-2936-4B7E-A0C7-9DD08AD6D020}" srcOrd="0" destOrd="0" parTransId="{FFC4430F-3C31-47F6-B15C-0B9484731766}" sibTransId="{B61928ED-FB8D-4DDA-93AC-6654F64A251A}"/>
    <dgm:cxn modelId="{AF9A501C-BF2E-4DB9-BB29-0CDB69EEEECA}" type="presOf" srcId="{3F8404BE-52A4-4426-AD10-8F0DAA73901B}" destId="{2EF90AF6-44C5-47CE-A56D-C23289A9D00E}" srcOrd="0" destOrd="0" presId="urn:microsoft.com/office/officeart/2005/8/layout/list1"/>
    <dgm:cxn modelId="{36A6A515-0D39-41F6-B71E-C6DDE2446A1B}" type="presOf" srcId="{5281C0E4-6C1A-4BB8-B5A4-65563F317115}" destId="{8DCAAF0D-2425-4921-A5CA-9BDA5ABDF3CB}" srcOrd="1" destOrd="0" presId="urn:microsoft.com/office/officeart/2005/8/layout/list1"/>
    <dgm:cxn modelId="{C5AD3093-B490-490C-A25D-EF681B4C4376}" type="presOf" srcId="{3E22E395-1146-40FD-8FA3-E52DDD1EB0F3}" destId="{F3D65873-DC93-4182-BBE1-9BC7C89A277C}" srcOrd="0" destOrd="0" presId="urn:microsoft.com/office/officeart/2005/8/layout/list1"/>
    <dgm:cxn modelId="{862C7862-60D2-4FE2-A8D9-6C7C4E582E67}" srcId="{AB68CADC-F66D-46A8-B1D7-E8C7A079E5E5}" destId="{41EA82C5-FB88-440E-B93B-2305FE859496}" srcOrd="4" destOrd="0" parTransId="{93CD0C4D-B977-4DA0-A83A-FB6A6B596529}" sibTransId="{4D8B2F69-1648-4357-A416-3F418DD4E702}"/>
    <dgm:cxn modelId="{01ED948B-959B-48A9-93D4-5467E838BAFB}" srcId="{AB68CADC-F66D-46A8-B1D7-E8C7A079E5E5}" destId="{DFACB6D5-BF1C-4830-8CC3-4561A5E67FFB}" srcOrd="2" destOrd="0" parTransId="{6A1442B9-24F1-4C48-9962-E15494C42E5F}" sibTransId="{5D1C91A1-429E-47B1-9516-31ADBFEE52B9}"/>
    <dgm:cxn modelId="{30DCEE3E-EC3F-4C4F-85AE-7FF2F9AB1EB9}" type="presOf" srcId="{AE924A65-0C55-4490-B3B4-80DBF5020269}" destId="{B93DDC4F-4E9C-424C-A24B-494910A4D1AE}" srcOrd="0" destOrd="0" presId="urn:microsoft.com/office/officeart/2005/8/layout/list1"/>
    <dgm:cxn modelId="{41E13DD6-DCAA-437D-BF40-D4B87B461822}" srcId="{AB68CADC-F66D-46A8-B1D7-E8C7A079E5E5}" destId="{1213E4FE-01F5-429F-808D-F7FA8ED21E9F}" srcOrd="3" destOrd="0" parTransId="{8D6729D4-6886-4603-948E-D804EF9F9868}" sibTransId="{7A5BA11F-9F09-414D-A381-EF5A803BE9A9}"/>
    <dgm:cxn modelId="{D3E6D21A-1BAB-40FF-B095-7BD0AC9CA3BB}" type="presOf" srcId="{5281C0E4-6C1A-4BB8-B5A4-65563F317115}" destId="{0ED74504-9021-4897-8CF7-5EC10A4E1388}" srcOrd="0" destOrd="0" presId="urn:microsoft.com/office/officeart/2005/8/layout/list1"/>
    <dgm:cxn modelId="{5C10D4AD-EE03-499C-8070-A43FF2DA506D}" srcId="{AB68CADC-F66D-46A8-B1D7-E8C7A079E5E5}" destId="{5281C0E4-6C1A-4BB8-B5A4-65563F317115}" srcOrd="0" destOrd="0" parTransId="{62EC34F3-1F8D-45D5-8774-B4396377A1C0}" sibTransId="{D9F4BC28-7549-4E39-ACA6-8D86F51D97C3}"/>
    <dgm:cxn modelId="{B7190A4C-FD6B-4577-B513-9B4A0943D70D}" type="presOf" srcId="{1213E4FE-01F5-429F-808D-F7FA8ED21E9F}" destId="{88C1CEEB-7826-4F64-BC8A-9BA019D0D0D7}" srcOrd="0" destOrd="0" presId="urn:microsoft.com/office/officeart/2005/8/layout/list1"/>
    <dgm:cxn modelId="{BAB9BF12-2347-47C1-90FA-00E8F4385BAD}" srcId="{3E22E395-1146-40FD-8FA3-E52DDD1EB0F3}" destId="{AE924A65-0C55-4490-B3B4-80DBF5020269}" srcOrd="0" destOrd="0" parTransId="{E131E0B0-6000-4F33-B273-6415BA1EDC37}" sibTransId="{7871F9DB-2CA0-418A-8438-9C0DD3185FA9}"/>
    <dgm:cxn modelId="{7BD99160-46FA-487C-9ADD-96094AE9A2D4}" type="presOf" srcId="{AB6FB6C4-D2DC-4473-9E5A-8E323BA501FA}" destId="{8F5EA9E2-B337-43EA-A3D3-6223A648A5A4}" srcOrd="0" destOrd="0" presId="urn:microsoft.com/office/officeart/2005/8/layout/list1"/>
    <dgm:cxn modelId="{4B79B4F6-ECA8-45F2-ABA5-A1C787EE7E67}" type="presOf" srcId="{AB68CADC-F66D-46A8-B1D7-E8C7A079E5E5}" destId="{37F123A6-7AA6-4BA9-9446-E2B413A3FDE8}" srcOrd="0" destOrd="0" presId="urn:microsoft.com/office/officeart/2005/8/layout/list1"/>
    <dgm:cxn modelId="{DCB7001D-AE66-4ADC-B135-0CBE232C22EB}" type="presOf" srcId="{3E22E395-1146-40FD-8FA3-E52DDD1EB0F3}" destId="{19AAA84B-73EA-4D96-B4BA-88319CC7E294}" srcOrd="1" destOrd="0" presId="urn:microsoft.com/office/officeart/2005/8/layout/list1"/>
    <dgm:cxn modelId="{1060E169-D6B6-46B7-92D3-0490698D299D}" type="presOf" srcId="{1213E4FE-01F5-429F-808D-F7FA8ED21E9F}" destId="{28ADFDFE-039A-458B-9242-A81EFD534447}" srcOrd="1" destOrd="0" presId="urn:microsoft.com/office/officeart/2005/8/layout/list1"/>
    <dgm:cxn modelId="{62FC9237-E28C-4535-8ED9-24FE2CC4E303}" type="presOf" srcId="{DFACB6D5-BF1C-4830-8CC3-4561A5E67FFB}" destId="{23EA94DA-97F0-4168-AD86-EB6C6DF00768}" srcOrd="0" destOrd="0" presId="urn:microsoft.com/office/officeart/2005/8/layout/list1"/>
    <dgm:cxn modelId="{72FC4A94-EFEF-4886-90EE-B13AAE032A87}" type="presParOf" srcId="{37F123A6-7AA6-4BA9-9446-E2B413A3FDE8}" destId="{E9BD20C7-22CE-4E8F-ACA4-64BF8DE3854D}" srcOrd="0" destOrd="0" presId="urn:microsoft.com/office/officeart/2005/8/layout/list1"/>
    <dgm:cxn modelId="{4D9721A2-EFE1-442B-84F9-7BE86277C759}" type="presParOf" srcId="{E9BD20C7-22CE-4E8F-ACA4-64BF8DE3854D}" destId="{0ED74504-9021-4897-8CF7-5EC10A4E1388}" srcOrd="0" destOrd="0" presId="urn:microsoft.com/office/officeart/2005/8/layout/list1"/>
    <dgm:cxn modelId="{A8F6A0D5-E493-411D-BF0D-0B5B281FBF82}" type="presParOf" srcId="{E9BD20C7-22CE-4E8F-ACA4-64BF8DE3854D}" destId="{8DCAAF0D-2425-4921-A5CA-9BDA5ABDF3CB}" srcOrd="1" destOrd="0" presId="urn:microsoft.com/office/officeart/2005/8/layout/list1"/>
    <dgm:cxn modelId="{B2F8DDF7-D440-4E1B-89FE-E405B9BE54FF}" type="presParOf" srcId="{37F123A6-7AA6-4BA9-9446-E2B413A3FDE8}" destId="{739ADB87-7B2E-4BBC-BB11-8EDD0C770078}" srcOrd="1" destOrd="0" presId="urn:microsoft.com/office/officeart/2005/8/layout/list1"/>
    <dgm:cxn modelId="{B86C4721-D0EA-4A41-9C3A-DE1E9D3E8357}" type="presParOf" srcId="{37F123A6-7AA6-4BA9-9446-E2B413A3FDE8}" destId="{F602E3C6-2DBA-4BB6-8D2F-BE9FB2D014DD}" srcOrd="2" destOrd="0" presId="urn:microsoft.com/office/officeart/2005/8/layout/list1"/>
    <dgm:cxn modelId="{CFDE5E7E-460B-443E-9315-301E7EBD0DE9}" type="presParOf" srcId="{37F123A6-7AA6-4BA9-9446-E2B413A3FDE8}" destId="{891A6FC3-9158-4BB5-B5A1-966C7BB2FB51}" srcOrd="3" destOrd="0" presId="urn:microsoft.com/office/officeart/2005/8/layout/list1"/>
    <dgm:cxn modelId="{E3817722-87F3-41EB-B99D-17991730AB1E}" type="presParOf" srcId="{37F123A6-7AA6-4BA9-9446-E2B413A3FDE8}" destId="{4515BB34-AD08-4100-899F-0843A03D2CA3}" srcOrd="4" destOrd="0" presId="urn:microsoft.com/office/officeart/2005/8/layout/list1"/>
    <dgm:cxn modelId="{C14C3858-C661-4C2F-8F58-2B280D40F020}" type="presParOf" srcId="{4515BB34-AD08-4100-899F-0843A03D2CA3}" destId="{F3D65873-DC93-4182-BBE1-9BC7C89A277C}" srcOrd="0" destOrd="0" presId="urn:microsoft.com/office/officeart/2005/8/layout/list1"/>
    <dgm:cxn modelId="{A1D80ADC-02CD-4942-9099-360AA4555BE8}" type="presParOf" srcId="{4515BB34-AD08-4100-899F-0843A03D2CA3}" destId="{19AAA84B-73EA-4D96-B4BA-88319CC7E294}" srcOrd="1" destOrd="0" presId="urn:microsoft.com/office/officeart/2005/8/layout/list1"/>
    <dgm:cxn modelId="{3FA3B0DD-675B-4BFE-8719-E99B07A600A5}" type="presParOf" srcId="{37F123A6-7AA6-4BA9-9446-E2B413A3FDE8}" destId="{B3321B9D-A435-4880-AA00-5ACB2BA559C6}" srcOrd="5" destOrd="0" presId="urn:microsoft.com/office/officeart/2005/8/layout/list1"/>
    <dgm:cxn modelId="{F03E8437-A6CC-4E97-9BC9-165148D854CF}" type="presParOf" srcId="{37F123A6-7AA6-4BA9-9446-E2B413A3FDE8}" destId="{B93DDC4F-4E9C-424C-A24B-494910A4D1AE}" srcOrd="6" destOrd="0" presId="urn:microsoft.com/office/officeart/2005/8/layout/list1"/>
    <dgm:cxn modelId="{2396E74E-E0B2-4BA9-BBA5-376864CD789A}" type="presParOf" srcId="{37F123A6-7AA6-4BA9-9446-E2B413A3FDE8}" destId="{42885EB3-7260-495A-BBB1-75D9409EC5BB}" srcOrd="7" destOrd="0" presId="urn:microsoft.com/office/officeart/2005/8/layout/list1"/>
    <dgm:cxn modelId="{901786A8-474E-4E25-9303-B8CD70FD7772}" type="presParOf" srcId="{37F123A6-7AA6-4BA9-9446-E2B413A3FDE8}" destId="{3248F8EC-BA64-4229-B2A4-B472B370523A}" srcOrd="8" destOrd="0" presId="urn:microsoft.com/office/officeart/2005/8/layout/list1"/>
    <dgm:cxn modelId="{CE51A808-8186-4BB5-A423-468A1963B458}" type="presParOf" srcId="{3248F8EC-BA64-4229-B2A4-B472B370523A}" destId="{23EA94DA-97F0-4168-AD86-EB6C6DF00768}" srcOrd="0" destOrd="0" presId="urn:microsoft.com/office/officeart/2005/8/layout/list1"/>
    <dgm:cxn modelId="{8CE030FC-59AF-4ACF-A891-9EA70144B883}" type="presParOf" srcId="{3248F8EC-BA64-4229-B2A4-B472B370523A}" destId="{68067353-7616-46E5-80B2-52C588AE712C}" srcOrd="1" destOrd="0" presId="urn:microsoft.com/office/officeart/2005/8/layout/list1"/>
    <dgm:cxn modelId="{248262B5-E1B1-4AEF-BC6E-74966B2D64F9}" type="presParOf" srcId="{37F123A6-7AA6-4BA9-9446-E2B413A3FDE8}" destId="{8BE83BE7-7DD7-4F7B-B119-D7000697B728}" srcOrd="9" destOrd="0" presId="urn:microsoft.com/office/officeart/2005/8/layout/list1"/>
    <dgm:cxn modelId="{0E059521-CCF2-45DA-9CE5-A27802617614}" type="presParOf" srcId="{37F123A6-7AA6-4BA9-9446-E2B413A3FDE8}" destId="{8F5EA9E2-B337-43EA-A3D3-6223A648A5A4}" srcOrd="10" destOrd="0" presId="urn:microsoft.com/office/officeart/2005/8/layout/list1"/>
    <dgm:cxn modelId="{11FF7194-BEE2-4B8C-9623-3EBAF0400497}" type="presParOf" srcId="{37F123A6-7AA6-4BA9-9446-E2B413A3FDE8}" destId="{577931BA-F502-4E17-966A-D47724A7420F}" srcOrd="11" destOrd="0" presId="urn:microsoft.com/office/officeart/2005/8/layout/list1"/>
    <dgm:cxn modelId="{D4960493-CA98-45C3-9163-E2D1418A4BEC}" type="presParOf" srcId="{37F123A6-7AA6-4BA9-9446-E2B413A3FDE8}" destId="{15A6A094-BA89-4319-9A37-1DB160D5863F}" srcOrd="12" destOrd="0" presId="urn:microsoft.com/office/officeart/2005/8/layout/list1"/>
    <dgm:cxn modelId="{D76E1F48-B9B6-42C3-83C1-70F0CE301153}" type="presParOf" srcId="{15A6A094-BA89-4319-9A37-1DB160D5863F}" destId="{88C1CEEB-7826-4F64-BC8A-9BA019D0D0D7}" srcOrd="0" destOrd="0" presId="urn:microsoft.com/office/officeart/2005/8/layout/list1"/>
    <dgm:cxn modelId="{885E50B1-2858-43E1-9B85-FF745AC2C031}" type="presParOf" srcId="{15A6A094-BA89-4319-9A37-1DB160D5863F}" destId="{28ADFDFE-039A-458B-9242-A81EFD534447}" srcOrd="1" destOrd="0" presId="urn:microsoft.com/office/officeart/2005/8/layout/list1"/>
    <dgm:cxn modelId="{FA6A401D-2A85-4855-9086-AE4AC0D478A2}" type="presParOf" srcId="{37F123A6-7AA6-4BA9-9446-E2B413A3FDE8}" destId="{ECFEB0B6-0B0D-4A99-9738-279901A3584C}" srcOrd="13" destOrd="0" presId="urn:microsoft.com/office/officeart/2005/8/layout/list1"/>
    <dgm:cxn modelId="{B258F2B4-2A62-4973-80C6-65A01AC8DC60}" type="presParOf" srcId="{37F123A6-7AA6-4BA9-9446-E2B413A3FDE8}" destId="{997058C1-8BD9-433E-B28F-781BF45EDB6D}" srcOrd="14" destOrd="0" presId="urn:microsoft.com/office/officeart/2005/8/layout/list1"/>
    <dgm:cxn modelId="{F14478A1-D5F3-414D-9C67-8AD11A532209}" type="presParOf" srcId="{37F123A6-7AA6-4BA9-9446-E2B413A3FDE8}" destId="{45FFF1AD-421E-4F40-97A3-97218AEE641A}" srcOrd="15" destOrd="0" presId="urn:microsoft.com/office/officeart/2005/8/layout/list1"/>
    <dgm:cxn modelId="{82EF88D6-FE74-4C96-8E1D-A9D225F56CE5}" type="presParOf" srcId="{37F123A6-7AA6-4BA9-9446-E2B413A3FDE8}" destId="{CC0C92E3-9D0A-4692-8FB3-AFE69D66C96C}" srcOrd="16" destOrd="0" presId="urn:microsoft.com/office/officeart/2005/8/layout/list1"/>
    <dgm:cxn modelId="{DDB18E04-59AC-4D5A-8FD0-7132C9A31EB3}" type="presParOf" srcId="{CC0C92E3-9D0A-4692-8FB3-AFE69D66C96C}" destId="{442B7E9D-7659-424C-A792-556047FD0C5C}" srcOrd="0" destOrd="0" presId="urn:microsoft.com/office/officeart/2005/8/layout/list1"/>
    <dgm:cxn modelId="{4C8A1E37-E530-45C8-836E-DE9C60205ED4}" type="presParOf" srcId="{CC0C92E3-9D0A-4692-8FB3-AFE69D66C96C}" destId="{DFAAA4E6-DBFC-4E6A-A786-B1D779C41CB5}" srcOrd="1" destOrd="0" presId="urn:microsoft.com/office/officeart/2005/8/layout/list1"/>
    <dgm:cxn modelId="{D5F63572-9CCF-4AB4-AC6E-AB870C1B3628}" type="presParOf" srcId="{37F123A6-7AA6-4BA9-9446-E2B413A3FDE8}" destId="{139141CD-56FD-46AA-BAB0-C53F5A25DC63}" srcOrd="17" destOrd="0" presId="urn:microsoft.com/office/officeart/2005/8/layout/list1"/>
    <dgm:cxn modelId="{5C198817-8583-4FFF-9D75-F3F5A130B16E}" type="presParOf" srcId="{37F123A6-7AA6-4BA9-9446-E2B413A3FDE8}" destId="{2EF90AF6-44C5-47CE-A56D-C23289A9D00E}" srcOrd="18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5F5CF1F-E49F-47FF-A5D9-B1EB70C7D097}" type="doc">
      <dgm:prSet loTypeId="urn:microsoft.com/office/officeart/2005/8/layout/list1" loCatId="list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4B73DE0-32F8-49F1-AC20-49AAA18BBD3A}">
      <dgm:prSet phldrT="[Текст]" custT="1"/>
      <dgm:spPr>
        <a:solidFill>
          <a:srgbClr val="798FEF"/>
        </a:solidFill>
      </dgm:spPr>
      <dgm:t>
        <a:bodyPr/>
        <a:lstStyle/>
        <a:p>
          <a:r>
            <a:rPr lang="ru-RU" sz="2000" b="1" dirty="0" smtClean="0">
              <a:latin typeface="+mn-lt"/>
              <a:cs typeface="Times New Roman" pitchFamily="18" charset="0"/>
            </a:rPr>
            <a:t>Ключевые задачи </a:t>
          </a:r>
          <a:endParaRPr lang="ru-RU" sz="2000" b="1" dirty="0">
            <a:latin typeface="+mn-lt"/>
            <a:cs typeface="Times New Roman" pitchFamily="18" charset="0"/>
          </a:endParaRPr>
        </a:p>
      </dgm:t>
    </dgm:pt>
    <dgm:pt modelId="{A99717EB-0707-420A-AD7E-3A59E5E69A21}" type="parTrans" cxnId="{5A5E6194-C008-4F37-9A2B-B6570B397773}">
      <dgm:prSet/>
      <dgm:spPr/>
      <dgm:t>
        <a:bodyPr/>
        <a:lstStyle/>
        <a:p>
          <a:endParaRPr lang="ru-RU"/>
        </a:p>
      </dgm:t>
    </dgm:pt>
    <dgm:pt modelId="{4B8FC7DA-5348-4003-A11E-B6DD704AECE0}" type="sibTrans" cxnId="{5A5E6194-C008-4F37-9A2B-B6570B397773}">
      <dgm:prSet/>
      <dgm:spPr/>
      <dgm:t>
        <a:bodyPr/>
        <a:lstStyle/>
        <a:p>
          <a:endParaRPr lang="ru-RU"/>
        </a:p>
      </dgm:t>
    </dgm:pt>
    <dgm:pt modelId="{269377AA-FDAF-4C39-8B74-C06DF0DC7415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Реализация Указов Президента РФ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2CC69758-51B0-487D-9FD3-0FAEB14B66D7}" type="parTrans" cxnId="{C20AE3B4-004B-4844-88C4-0E699AEF7FE4}">
      <dgm:prSet/>
      <dgm:spPr/>
      <dgm:t>
        <a:bodyPr/>
        <a:lstStyle/>
        <a:p>
          <a:endParaRPr lang="ru-RU"/>
        </a:p>
      </dgm:t>
    </dgm:pt>
    <dgm:pt modelId="{4112B08A-6FA1-44C7-811C-52DAE95AEEF4}" type="sibTrans" cxnId="{C20AE3B4-004B-4844-88C4-0E699AEF7FE4}">
      <dgm:prSet/>
      <dgm:spPr/>
      <dgm:t>
        <a:bodyPr/>
        <a:lstStyle/>
        <a:p>
          <a:endParaRPr lang="ru-RU"/>
        </a:p>
      </dgm:t>
    </dgm:pt>
    <dgm:pt modelId="{0BAC5FAB-4B02-4866-8A56-4276214D7CA9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Достижение целей социально-экономического развития Чертковского района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633142BF-CA61-40F9-9FC4-8A45CE4D086E}" type="parTrans" cxnId="{E22E8F8C-DF3B-4E64-A4A6-891D4B7F9D70}">
      <dgm:prSet/>
      <dgm:spPr/>
      <dgm:t>
        <a:bodyPr/>
        <a:lstStyle/>
        <a:p>
          <a:endParaRPr lang="ru-RU"/>
        </a:p>
      </dgm:t>
    </dgm:pt>
    <dgm:pt modelId="{A5E6ADF0-0698-41CB-A513-75D6B59C42A2}" type="sibTrans" cxnId="{E22E8F8C-DF3B-4E64-A4A6-891D4B7F9D70}">
      <dgm:prSet/>
      <dgm:spPr/>
      <dgm:t>
        <a:bodyPr/>
        <a:lstStyle/>
        <a:p>
          <a:endParaRPr lang="ru-RU"/>
        </a:p>
      </dgm:t>
    </dgm:pt>
    <dgm:pt modelId="{363C4B64-4271-4C5C-A2D5-81BFE41AF5D6}" type="pres">
      <dgm:prSet presAssocID="{B5F5CF1F-E49F-47FF-A5D9-B1EB70C7D09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763DFF-C08E-4675-861A-6D01FB8DB106}" type="pres">
      <dgm:prSet presAssocID="{A4B73DE0-32F8-49F1-AC20-49AAA18BBD3A}" presName="parentLin" presStyleCnt="0"/>
      <dgm:spPr/>
    </dgm:pt>
    <dgm:pt modelId="{E504CC2F-A816-4B60-9213-A556C22E9A2A}" type="pres">
      <dgm:prSet presAssocID="{A4B73DE0-32F8-49F1-AC20-49AAA18BBD3A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D0021C37-0F45-4058-82C2-A1CF623EA893}" type="pres">
      <dgm:prSet presAssocID="{A4B73DE0-32F8-49F1-AC20-49AAA18BBD3A}" presName="parentText" presStyleLbl="node1" presStyleIdx="0" presStyleCnt="1" custLinFactNeighborX="-7407" custLinFactNeighborY="65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2B2C9E-F1F0-42B8-9D06-DE5D5248B9BF}" type="pres">
      <dgm:prSet presAssocID="{A4B73DE0-32F8-49F1-AC20-49AAA18BBD3A}" presName="negativeSpace" presStyleCnt="0"/>
      <dgm:spPr/>
    </dgm:pt>
    <dgm:pt modelId="{BBD502DB-C157-407E-AE8C-5931A288433A}" type="pres">
      <dgm:prSet presAssocID="{A4B73DE0-32F8-49F1-AC20-49AAA18BBD3A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2A9F59-702C-4A44-9801-636E62BDCD4F}" type="presOf" srcId="{269377AA-FDAF-4C39-8B74-C06DF0DC7415}" destId="{BBD502DB-C157-407E-AE8C-5931A288433A}" srcOrd="0" destOrd="0" presId="urn:microsoft.com/office/officeart/2005/8/layout/list1"/>
    <dgm:cxn modelId="{3DB3DA61-19B4-4EAD-855E-2C8AD58DF475}" type="presOf" srcId="{A4B73DE0-32F8-49F1-AC20-49AAA18BBD3A}" destId="{E504CC2F-A816-4B60-9213-A556C22E9A2A}" srcOrd="0" destOrd="0" presId="urn:microsoft.com/office/officeart/2005/8/layout/list1"/>
    <dgm:cxn modelId="{D026221A-8635-4495-8C1E-4FAB94346E98}" type="presOf" srcId="{A4B73DE0-32F8-49F1-AC20-49AAA18BBD3A}" destId="{D0021C37-0F45-4058-82C2-A1CF623EA893}" srcOrd="1" destOrd="0" presId="urn:microsoft.com/office/officeart/2005/8/layout/list1"/>
    <dgm:cxn modelId="{B2730E70-FE6C-4275-8214-B6C999E89311}" type="presOf" srcId="{B5F5CF1F-E49F-47FF-A5D9-B1EB70C7D097}" destId="{363C4B64-4271-4C5C-A2D5-81BFE41AF5D6}" srcOrd="0" destOrd="0" presId="urn:microsoft.com/office/officeart/2005/8/layout/list1"/>
    <dgm:cxn modelId="{C20AE3B4-004B-4844-88C4-0E699AEF7FE4}" srcId="{A4B73DE0-32F8-49F1-AC20-49AAA18BBD3A}" destId="{269377AA-FDAF-4C39-8B74-C06DF0DC7415}" srcOrd="0" destOrd="0" parTransId="{2CC69758-51B0-487D-9FD3-0FAEB14B66D7}" sibTransId="{4112B08A-6FA1-44C7-811C-52DAE95AEEF4}"/>
    <dgm:cxn modelId="{5A5E6194-C008-4F37-9A2B-B6570B397773}" srcId="{B5F5CF1F-E49F-47FF-A5D9-B1EB70C7D097}" destId="{A4B73DE0-32F8-49F1-AC20-49AAA18BBD3A}" srcOrd="0" destOrd="0" parTransId="{A99717EB-0707-420A-AD7E-3A59E5E69A21}" sibTransId="{4B8FC7DA-5348-4003-A11E-B6DD704AECE0}"/>
    <dgm:cxn modelId="{E22E8F8C-DF3B-4E64-A4A6-891D4B7F9D70}" srcId="{A4B73DE0-32F8-49F1-AC20-49AAA18BBD3A}" destId="{0BAC5FAB-4B02-4866-8A56-4276214D7CA9}" srcOrd="1" destOrd="0" parTransId="{633142BF-CA61-40F9-9FC4-8A45CE4D086E}" sibTransId="{A5E6ADF0-0698-41CB-A513-75D6B59C42A2}"/>
    <dgm:cxn modelId="{4DCA857F-2C93-4A53-9035-90DCEBF7BA18}" type="presOf" srcId="{0BAC5FAB-4B02-4866-8A56-4276214D7CA9}" destId="{BBD502DB-C157-407E-AE8C-5931A288433A}" srcOrd="0" destOrd="1" presId="urn:microsoft.com/office/officeart/2005/8/layout/list1"/>
    <dgm:cxn modelId="{146D8157-42F3-4CA5-AB2E-6ED300E0CD89}" type="presParOf" srcId="{363C4B64-4271-4C5C-A2D5-81BFE41AF5D6}" destId="{2D763DFF-C08E-4675-861A-6D01FB8DB106}" srcOrd="0" destOrd="0" presId="urn:microsoft.com/office/officeart/2005/8/layout/list1"/>
    <dgm:cxn modelId="{BDF83619-4E1D-4292-BF74-2B515F64A2EF}" type="presParOf" srcId="{2D763DFF-C08E-4675-861A-6D01FB8DB106}" destId="{E504CC2F-A816-4B60-9213-A556C22E9A2A}" srcOrd="0" destOrd="0" presId="urn:microsoft.com/office/officeart/2005/8/layout/list1"/>
    <dgm:cxn modelId="{3F7766F3-9D87-48B7-9E8C-576FEA0F238B}" type="presParOf" srcId="{2D763DFF-C08E-4675-861A-6D01FB8DB106}" destId="{D0021C37-0F45-4058-82C2-A1CF623EA893}" srcOrd="1" destOrd="0" presId="urn:microsoft.com/office/officeart/2005/8/layout/list1"/>
    <dgm:cxn modelId="{CCD0143D-DCB7-4360-B8A3-CA50443343E6}" type="presParOf" srcId="{363C4B64-4271-4C5C-A2D5-81BFE41AF5D6}" destId="{902B2C9E-F1F0-42B8-9D06-DE5D5248B9BF}" srcOrd="1" destOrd="0" presId="urn:microsoft.com/office/officeart/2005/8/layout/list1"/>
    <dgm:cxn modelId="{BC5AA212-348F-4C23-949D-5AD3604AC2E0}" type="presParOf" srcId="{363C4B64-4271-4C5C-A2D5-81BFE41AF5D6}" destId="{BBD502DB-C157-407E-AE8C-5931A288433A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95805F-8C65-4DEB-AEA4-4FAC78BB6A84}" type="doc">
      <dgm:prSet loTypeId="urn:microsoft.com/office/officeart/2005/8/layout/process1" loCatId="process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49DB7E3-5B37-4AC5-A6BF-F5F76968F0C3}">
      <dgm:prSet phldrT="[Текст]" custT="1"/>
      <dgm:spPr>
        <a:solidFill>
          <a:schemeClr val="accent5"/>
        </a:solidFill>
      </dgm:spPr>
      <dgm:t>
        <a:bodyPr/>
        <a:lstStyle/>
        <a:p>
          <a:r>
            <a:rPr lang="ru-RU" sz="1600" dirty="0" smtClean="0">
              <a:latin typeface="+mn-lt"/>
              <a:cs typeface="Times New Roman" pitchFamily="18" charset="0"/>
            </a:rPr>
            <a:t>Указ Президента РФ от 07.05.2018 </a:t>
          </a:r>
          <a:r>
            <a:rPr lang="en-US" sz="1600" dirty="0" smtClean="0">
              <a:latin typeface="+mn-lt"/>
              <a:cs typeface="Times New Roman" pitchFamily="18" charset="0"/>
            </a:rPr>
            <a:t>N 204</a:t>
          </a:r>
          <a:endParaRPr lang="ru-RU" sz="1600" dirty="0" smtClean="0">
            <a:latin typeface="+mn-lt"/>
            <a:cs typeface="Times New Roman" pitchFamily="18" charset="0"/>
          </a:endParaRPr>
        </a:p>
        <a:p>
          <a:r>
            <a:rPr lang="ru-RU" sz="1600" dirty="0" smtClean="0">
              <a:latin typeface="+mn-lt"/>
              <a:cs typeface="Times New Roman" pitchFamily="18" charset="0"/>
            </a:rPr>
            <a:t>«О национальных целях и стратегических задачах развития Российской Федерации на период до 2024 года»</a:t>
          </a:r>
          <a:endParaRPr lang="ru-RU" sz="1600" dirty="0">
            <a:latin typeface="+mn-lt"/>
            <a:cs typeface="Times New Roman" pitchFamily="18" charset="0"/>
          </a:endParaRPr>
        </a:p>
      </dgm:t>
    </dgm:pt>
    <dgm:pt modelId="{44ECC4CF-DFD6-4A5E-B67E-371E8E9462EA}" type="parTrans" cxnId="{52075446-E4BB-4836-989D-7191D320DBDB}">
      <dgm:prSet/>
      <dgm:spPr/>
      <dgm:t>
        <a:bodyPr/>
        <a:lstStyle/>
        <a:p>
          <a:endParaRPr lang="ru-RU"/>
        </a:p>
      </dgm:t>
    </dgm:pt>
    <dgm:pt modelId="{5DB83BC0-EA22-4814-9A07-FAFCAFF96FB3}" type="sibTrans" cxnId="{52075446-E4BB-4836-989D-7191D320DBDB}">
      <dgm:prSet custT="1"/>
      <dgm:spPr>
        <a:solidFill>
          <a:schemeClr val="accent5"/>
        </a:solidFill>
      </dgm:spPr>
      <dgm:t>
        <a:bodyPr/>
        <a:lstStyle/>
        <a:p>
          <a:r>
            <a:rPr lang="ru-RU" sz="1600" dirty="0" smtClean="0">
              <a:latin typeface="+mn-lt"/>
              <a:cs typeface="Times New Roman" pitchFamily="18" charset="0"/>
            </a:rPr>
            <a:t>Приоритетные цели</a:t>
          </a:r>
          <a:endParaRPr lang="ru-RU" sz="1600" dirty="0">
            <a:latin typeface="+mn-lt"/>
            <a:cs typeface="Times New Roman" pitchFamily="18" charset="0"/>
          </a:endParaRPr>
        </a:p>
      </dgm:t>
    </dgm:pt>
    <dgm:pt modelId="{434858B6-00F6-4895-A3D0-B010B4F79D5D}">
      <dgm:prSet phldrT="[Текст]" custT="1"/>
      <dgm:spPr>
        <a:solidFill>
          <a:srgbClr val="37C991"/>
        </a:solidFill>
      </dgm:spPr>
      <dgm:t>
        <a:bodyPr/>
        <a:lstStyle/>
        <a:p>
          <a:r>
            <a:rPr lang="ru-RU" sz="1500" dirty="0" smtClean="0"/>
            <a:t/>
          </a:r>
          <a:br>
            <a:rPr lang="ru-RU" sz="1500" dirty="0" smtClean="0"/>
          </a:br>
          <a:endParaRPr lang="ru-RU" sz="1800" dirty="0"/>
        </a:p>
      </dgm:t>
    </dgm:pt>
    <dgm:pt modelId="{85413B95-97BE-4BBA-B667-C45EA782D3A2}" type="parTrans" cxnId="{D61634ED-BC40-40AC-9492-754C199475BE}">
      <dgm:prSet/>
      <dgm:spPr/>
      <dgm:t>
        <a:bodyPr/>
        <a:lstStyle/>
        <a:p>
          <a:endParaRPr lang="ru-RU"/>
        </a:p>
      </dgm:t>
    </dgm:pt>
    <dgm:pt modelId="{9C0FE56C-FFFC-4850-A25B-A3F1AFFF736B}" type="sibTrans" cxnId="{D61634ED-BC40-40AC-9492-754C199475BE}">
      <dgm:prSet custFlipHor="1" custScaleX="166692" custScaleY="80238" custLinFactNeighborX="5470" custLinFactNeighborY="-13"/>
      <dgm:spPr/>
      <dgm:t>
        <a:bodyPr/>
        <a:lstStyle/>
        <a:p>
          <a:endParaRPr lang="ru-RU"/>
        </a:p>
      </dgm:t>
    </dgm:pt>
    <dgm:pt modelId="{9FEB4771-AB2B-441E-8DB5-D6FD8D7BD6C7}" type="pres">
      <dgm:prSet presAssocID="{4595805F-8C65-4DEB-AEA4-4FAC78BB6A8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C5BE02-E85D-48BF-B3B1-BBB17648B4B7}" type="pres">
      <dgm:prSet presAssocID="{049DB7E3-5B37-4AC5-A6BF-F5F76968F0C3}" presName="node" presStyleLbl="node1" presStyleIdx="0" presStyleCnt="2" custScaleX="48067" custScaleY="100000" custLinFactNeighborX="5170" custLinFactNeighborY="1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A74E66-CE1D-4BDD-B13E-A38CE2F4B32E}" type="pres">
      <dgm:prSet presAssocID="{5DB83BC0-EA22-4814-9A07-FAFCAFF96FB3}" presName="sibTrans" presStyleLbl="sibTrans2D1" presStyleIdx="0" presStyleCnt="1" custAng="0" custScaleX="175510" custScaleY="107965" custLinFactNeighborX="-3385" custLinFactNeighborY="6236"/>
      <dgm:spPr/>
      <dgm:t>
        <a:bodyPr/>
        <a:lstStyle/>
        <a:p>
          <a:endParaRPr lang="ru-RU"/>
        </a:p>
      </dgm:t>
    </dgm:pt>
    <dgm:pt modelId="{3159C208-71BE-4337-90A0-5E0D0206E2FF}" type="pres">
      <dgm:prSet presAssocID="{5DB83BC0-EA22-4814-9A07-FAFCAFF96FB3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29215270-C0A3-49A1-9A1B-A9703DE55304}" type="pres">
      <dgm:prSet presAssocID="{434858B6-00F6-4895-A3D0-B010B4F79D5D}" presName="node" presStyleLbl="node1" presStyleIdx="1" presStyleCnt="2" custScaleX="72605" custScaleY="100000" custLinFactNeighborX="8671" custLinFactNeighborY="-24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C29112-AD7F-4CDD-BF64-F90629EB2688}" type="presOf" srcId="{5DB83BC0-EA22-4814-9A07-FAFCAFF96FB3}" destId="{3159C208-71BE-4337-90A0-5E0D0206E2FF}" srcOrd="1" destOrd="0" presId="urn:microsoft.com/office/officeart/2005/8/layout/process1"/>
    <dgm:cxn modelId="{7BD385A2-2942-44C3-AA57-9366B482DFF8}" type="presOf" srcId="{434858B6-00F6-4895-A3D0-B010B4F79D5D}" destId="{29215270-C0A3-49A1-9A1B-A9703DE55304}" srcOrd="0" destOrd="0" presId="urn:microsoft.com/office/officeart/2005/8/layout/process1"/>
    <dgm:cxn modelId="{33E944AA-F60D-4B20-BE3B-2C04F30AEFDA}" type="presOf" srcId="{049DB7E3-5B37-4AC5-A6BF-F5F76968F0C3}" destId="{4CC5BE02-E85D-48BF-B3B1-BBB17648B4B7}" srcOrd="0" destOrd="0" presId="urn:microsoft.com/office/officeart/2005/8/layout/process1"/>
    <dgm:cxn modelId="{7AE6E373-4B43-499E-8900-BA85EC89F334}" type="presOf" srcId="{5DB83BC0-EA22-4814-9A07-FAFCAFF96FB3}" destId="{CBA74E66-CE1D-4BDD-B13E-A38CE2F4B32E}" srcOrd="0" destOrd="0" presId="urn:microsoft.com/office/officeart/2005/8/layout/process1"/>
    <dgm:cxn modelId="{D61634ED-BC40-40AC-9492-754C199475BE}" srcId="{4595805F-8C65-4DEB-AEA4-4FAC78BB6A84}" destId="{434858B6-00F6-4895-A3D0-B010B4F79D5D}" srcOrd="1" destOrd="0" parTransId="{85413B95-97BE-4BBA-B667-C45EA782D3A2}" sibTransId="{9C0FE56C-FFFC-4850-A25B-A3F1AFFF736B}"/>
    <dgm:cxn modelId="{52075446-E4BB-4836-989D-7191D320DBDB}" srcId="{4595805F-8C65-4DEB-AEA4-4FAC78BB6A84}" destId="{049DB7E3-5B37-4AC5-A6BF-F5F76968F0C3}" srcOrd="0" destOrd="0" parTransId="{44ECC4CF-DFD6-4A5E-B67E-371E8E9462EA}" sibTransId="{5DB83BC0-EA22-4814-9A07-FAFCAFF96FB3}"/>
    <dgm:cxn modelId="{C62B5439-AC22-4DFB-BF8C-6EF67C47778C}" type="presOf" srcId="{4595805F-8C65-4DEB-AEA4-4FAC78BB6A84}" destId="{9FEB4771-AB2B-441E-8DB5-D6FD8D7BD6C7}" srcOrd="0" destOrd="0" presId="urn:microsoft.com/office/officeart/2005/8/layout/process1"/>
    <dgm:cxn modelId="{420F9E2F-A9D2-4B62-AEA3-42ED037D8C62}" type="presParOf" srcId="{9FEB4771-AB2B-441E-8DB5-D6FD8D7BD6C7}" destId="{4CC5BE02-E85D-48BF-B3B1-BBB17648B4B7}" srcOrd="0" destOrd="0" presId="urn:microsoft.com/office/officeart/2005/8/layout/process1"/>
    <dgm:cxn modelId="{4F8E9067-26B1-4D85-86DC-C9877FBA56E8}" type="presParOf" srcId="{9FEB4771-AB2B-441E-8DB5-D6FD8D7BD6C7}" destId="{CBA74E66-CE1D-4BDD-B13E-A38CE2F4B32E}" srcOrd="1" destOrd="0" presId="urn:microsoft.com/office/officeart/2005/8/layout/process1"/>
    <dgm:cxn modelId="{6EA85D60-311E-413C-869B-686FFE6880BA}" type="presParOf" srcId="{CBA74E66-CE1D-4BDD-B13E-A38CE2F4B32E}" destId="{3159C208-71BE-4337-90A0-5E0D0206E2FF}" srcOrd="0" destOrd="0" presId="urn:microsoft.com/office/officeart/2005/8/layout/process1"/>
    <dgm:cxn modelId="{7D383731-D2F2-4482-BAC3-66A471D43952}" type="presParOf" srcId="{9FEB4771-AB2B-441E-8DB5-D6FD8D7BD6C7}" destId="{29215270-C0A3-49A1-9A1B-A9703DE55304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23A245A-8880-4394-8AE0-E368E746CCF3}" type="doc">
      <dgm:prSet loTypeId="urn:microsoft.com/office/officeart/2005/8/layout/hierarchy4" loCatId="list" qsTypeId="urn:microsoft.com/office/officeart/2005/8/quickstyle/simple3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9EF300CD-08F7-4441-B3E7-75F1FADC6473}" type="pres">
      <dgm:prSet presAssocID="{C23A245A-8880-4394-8AE0-E368E746CCF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DA8B91EB-2059-4516-87A8-6AFB82ED1D88}" type="presOf" srcId="{C23A245A-8880-4394-8AE0-E368E746CCF3}" destId="{9EF300CD-08F7-4441-B3E7-75F1FADC6473}" srcOrd="0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0A7EA9C-6CA5-42F4-BEA9-624328F75A69}" type="doc">
      <dgm:prSet loTypeId="urn:microsoft.com/office/officeart/2005/8/layout/funne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1F7BC3F-B041-40A2-8C95-EBEE54398576}">
      <dgm:prSet phldrT="[Текст]" custT="1"/>
      <dgm:spPr>
        <a:gradFill flip="none" rotWithShape="0">
          <a:gsLst>
            <a:gs pos="0">
              <a:srgbClr val="00B050">
                <a:shade val="30000"/>
                <a:satMod val="115000"/>
              </a:srgbClr>
            </a:gs>
            <a:gs pos="50000">
              <a:srgbClr val="00B050">
                <a:shade val="67500"/>
                <a:satMod val="115000"/>
              </a:srgbClr>
            </a:gs>
            <a:gs pos="100000">
              <a:srgbClr val="00B050">
                <a:shade val="100000"/>
                <a:satMod val="115000"/>
              </a:srgbClr>
            </a:gs>
          </a:gsLst>
          <a:lin ang="2700000" scaled="1"/>
          <a:tileRect/>
        </a:gra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800" dirty="0" smtClean="0"/>
            <a:t>856,9 млн </a:t>
          </a:r>
          <a:r>
            <a:rPr lang="ru-RU" sz="1800" dirty="0"/>
            <a:t>рублей </a:t>
          </a:r>
          <a:r>
            <a:rPr lang="ru-RU" sz="1800" dirty="0" smtClean="0"/>
            <a:t>(90,8%*)</a:t>
          </a:r>
          <a:endParaRPr lang="ru-RU" sz="1800" dirty="0"/>
        </a:p>
      </dgm:t>
    </dgm:pt>
    <dgm:pt modelId="{370FA107-038C-4ADE-AE73-F9CBAEA9F95D}" type="parTrans" cxnId="{F8B99426-4B44-43F9-B579-D6633ED42581}">
      <dgm:prSet/>
      <dgm:spPr/>
      <dgm:t>
        <a:bodyPr/>
        <a:lstStyle/>
        <a:p>
          <a:endParaRPr lang="ru-RU"/>
        </a:p>
      </dgm:t>
    </dgm:pt>
    <dgm:pt modelId="{8718F0F0-9BDA-45B3-9510-0907741F7A5A}" type="sibTrans" cxnId="{F8B99426-4B44-43F9-B579-D6633ED42581}">
      <dgm:prSet/>
      <dgm:spPr/>
      <dgm:t>
        <a:bodyPr/>
        <a:lstStyle/>
        <a:p>
          <a:endParaRPr lang="ru-RU"/>
        </a:p>
      </dgm:t>
    </dgm:pt>
    <dgm:pt modelId="{BCFE466A-51B3-47B6-8011-938432BB189E}">
      <dgm:prSet phldrT="[Текст]" custT="1"/>
      <dgm:spPr>
        <a:gradFill flip="none" rotWithShape="0">
          <a:gsLst>
            <a:gs pos="0">
              <a:srgbClr val="0070C0">
                <a:shade val="30000"/>
                <a:satMod val="115000"/>
              </a:srgbClr>
            </a:gs>
            <a:gs pos="50000">
              <a:srgbClr val="0070C0">
                <a:shade val="67500"/>
                <a:satMod val="115000"/>
              </a:srgbClr>
            </a:gs>
            <a:gs pos="100000">
              <a:srgbClr val="0070C0">
                <a:shade val="100000"/>
                <a:satMod val="115000"/>
              </a:srgbClr>
            </a:gs>
          </a:gsLst>
          <a:lin ang="2700000" scaled="1"/>
          <a:tileRect/>
        </a:gra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800" dirty="0" smtClean="0"/>
            <a:t>53,1 млн </a:t>
          </a:r>
          <a:r>
            <a:rPr lang="ru-RU" sz="1800" dirty="0"/>
            <a:t>рублей </a:t>
          </a:r>
          <a:r>
            <a:rPr lang="ru-RU" sz="1800" dirty="0" smtClean="0"/>
            <a:t>(5,6%*)</a:t>
          </a:r>
          <a:endParaRPr lang="ru-RU" sz="1800" dirty="0"/>
        </a:p>
      </dgm:t>
    </dgm:pt>
    <dgm:pt modelId="{3714F389-FB3A-4F8C-8109-02F14740A07A}" type="parTrans" cxnId="{E8771C2E-815C-41EC-8BA0-7B39EACC7632}">
      <dgm:prSet/>
      <dgm:spPr/>
      <dgm:t>
        <a:bodyPr/>
        <a:lstStyle/>
        <a:p>
          <a:endParaRPr lang="ru-RU"/>
        </a:p>
      </dgm:t>
    </dgm:pt>
    <dgm:pt modelId="{E6CA42EE-123E-46E7-B365-10D5761B08A4}" type="sibTrans" cxnId="{E8771C2E-815C-41EC-8BA0-7B39EACC7632}">
      <dgm:prSet/>
      <dgm:spPr/>
      <dgm:t>
        <a:bodyPr/>
        <a:lstStyle/>
        <a:p>
          <a:endParaRPr lang="ru-RU"/>
        </a:p>
      </dgm:t>
    </dgm:pt>
    <dgm:pt modelId="{45ABFC56-BA77-4B59-A408-0CC78B962FA1}">
      <dgm:prSet phldrT="[Текст]" custT="1"/>
      <dgm:spPr>
        <a:gradFill flip="none" rotWithShape="0">
          <a:gsLst>
            <a:gs pos="0">
              <a:srgbClr val="FFFF00">
                <a:shade val="30000"/>
                <a:satMod val="115000"/>
              </a:srgbClr>
            </a:gs>
            <a:gs pos="50000">
              <a:srgbClr val="FFFF00">
                <a:shade val="67500"/>
                <a:satMod val="115000"/>
              </a:srgbClr>
            </a:gs>
            <a:gs pos="100000">
              <a:srgbClr val="FFFF00">
                <a:shade val="100000"/>
                <a:satMod val="115000"/>
              </a:srgbClr>
            </a:gs>
          </a:gsLst>
          <a:lin ang="2700000" scaled="1"/>
          <a:tileRect/>
        </a:gra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34,3 млн </a:t>
          </a:r>
          <a:r>
            <a:rPr lang="ru-RU" sz="1800" dirty="0">
              <a:solidFill>
                <a:schemeClr val="tx1"/>
              </a:solidFill>
            </a:rPr>
            <a:t>рублей </a:t>
          </a:r>
          <a:r>
            <a:rPr lang="ru-RU" sz="1800" dirty="0" smtClean="0">
              <a:solidFill>
                <a:schemeClr val="tx1"/>
              </a:solidFill>
            </a:rPr>
            <a:t>(3,6%*)</a:t>
          </a:r>
          <a:endParaRPr lang="ru-RU" sz="1800" dirty="0">
            <a:solidFill>
              <a:schemeClr val="tx1"/>
            </a:solidFill>
          </a:endParaRPr>
        </a:p>
      </dgm:t>
    </dgm:pt>
    <dgm:pt modelId="{7B00A878-AE00-4DA6-AF5B-59686FB8E503}" type="parTrans" cxnId="{1F1443D0-4E62-4F59-8BC4-96FD81B51E20}">
      <dgm:prSet/>
      <dgm:spPr/>
      <dgm:t>
        <a:bodyPr/>
        <a:lstStyle/>
        <a:p>
          <a:endParaRPr lang="ru-RU"/>
        </a:p>
      </dgm:t>
    </dgm:pt>
    <dgm:pt modelId="{FDD828FE-5B76-4C4C-995D-B3867F4702B5}" type="sibTrans" cxnId="{1F1443D0-4E62-4F59-8BC4-96FD81B51E20}">
      <dgm:prSet/>
      <dgm:spPr/>
      <dgm:t>
        <a:bodyPr/>
        <a:lstStyle/>
        <a:p>
          <a:endParaRPr lang="ru-RU"/>
        </a:p>
      </dgm:t>
    </dgm:pt>
    <dgm:pt modelId="{0E053868-46B5-47A7-AA7E-BDCFA93AC3A4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C00000"/>
              </a:solidFill>
            </a:rPr>
            <a:t>944,3</a:t>
          </a:r>
          <a:r>
            <a:rPr lang="ru-RU" sz="2400" dirty="0" smtClean="0"/>
            <a:t> млн рублей</a:t>
          </a:r>
          <a:endParaRPr lang="ru-RU" sz="2400" dirty="0"/>
        </a:p>
      </dgm:t>
    </dgm:pt>
    <dgm:pt modelId="{9586FADB-8E98-46C4-97BD-6F20D5D8266F}" type="parTrans" cxnId="{DD8827EE-9B8C-463A-B03E-011DAA4D879C}">
      <dgm:prSet/>
      <dgm:spPr/>
      <dgm:t>
        <a:bodyPr/>
        <a:lstStyle/>
        <a:p>
          <a:endParaRPr lang="ru-RU"/>
        </a:p>
      </dgm:t>
    </dgm:pt>
    <dgm:pt modelId="{E6E8DFF6-1F22-4C4D-9F29-CAB6958CA1B0}" type="sibTrans" cxnId="{DD8827EE-9B8C-463A-B03E-011DAA4D879C}">
      <dgm:prSet/>
      <dgm:spPr/>
      <dgm:t>
        <a:bodyPr/>
        <a:lstStyle/>
        <a:p>
          <a:endParaRPr lang="ru-RU"/>
        </a:p>
      </dgm:t>
    </dgm:pt>
    <dgm:pt modelId="{09978BA2-59C6-4762-8FA8-E414588F3B6B}" type="pres">
      <dgm:prSet presAssocID="{40A7EA9C-6CA5-42F4-BEA9-624328F75A69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0718F6-E263-44ED-8D9A-D7385F392EEA}" type="pres">
      <dgm:prSet presAssocID="{40A7EA9C-6CA5-42F4-BEA9-624328F75A69}" presName="ellipse" presStyleLbl="trBgShp" presStyleIdx="0" presStyleCnt="1" custScaleX="116824" custScaleY="85236" custLinFactNeighborX="310" custLinFactNeighborY="7459"/>
      <dgm:spPr/>
    </dgm:pt>
    <dgm:pt modelId="{38204680-F3EA-41CC-83D5-7E83F0FF1EF8}" type="pres">
      <dgm:prSet presAssocID="{40A7EA9C-6CA5-42F4-BEA9-624328F75A69}" presName="arrow1" presStyleLbl="fgShp" presStyleIdx="0" presStyleCnt="1" custLinFactY="-17530" custLinFactNeighborX="-909" custLinFactNeighborY="-100000"/>
      <dgm:spPr>
        <a:solidFill>
          <a:schemeClr val="accent4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BBE18596-136D-4751-B0CE-0AC814620E33}" type="pres">
      <dgm:prSet presAssocID="{40A7EA9C-6CA5-42F4-BEA9-624328F75A69}" presName="rectangle" presStyleLbl="revTx" presStyleIdx="0" presStyleCnt="1" custScaleX="196478" custScaleY="39419" custLinFactNeighborX="522" custLinFactNeighborY="-868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18CC1F-2FA9-48F8-8517-9C30722F7B48}" type="pres">
      <dgm:prSet presAssocID="{BCFE466A-51B3-47B6-8011-938432BB189E}" presName="item1" presStyleLbl="node1" presStyleIdx="0" presStyleCnt="3" custScaleX="112664" custScaleY="98376" custLinFactNeighborX="-14718" custLinFactNeighborY="-10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A4E38E-D727-4022-BF13-B88DC13D18CC}" type="pres">
      <dgm:prSet presAssocID="{45ABFC56-BA77-4B59-A408-0CC78B962FA1}" presName="item2" presStyleLbl="node1" presStyleIdx="1" presStyleCnt="3" custScaleX="123895" custScaleY="89332" custLinFactNeighborX="-14315" custLinFactNeighborY="-91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A7833D-875C-4D44-80AD-D8EE70954D0C}" type="pres">
      <dgm:prSet presAssocID="{0E053868-46B5-47A7-AA7E-BDCFA93AC3A4}" presName="item3" presStyleLbl="node1" presStyleIdx="2" presStyleCnt="3" custScaleX="129824" custScaleY="107139" custLinFactNeighborX="27841" custLinFactNeighborY="156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A0671E-F9D8-46CB-8C6D-42C8FFC400EE}" type="pres">
      <dgm:prSet presAssocID="{40A7EA9C-6CA5-42F4-BEA9-624328F75A69}" presName="funnel" presStyleLbl="trAlignAcc1" presStyleIdx="0" presStyleCnt="1" custScaleX="108581" custScaleY="77687" custLinFactNeighborX="-866" custLinFactNeighborY="-4094"/>
      <dgm:spPr/>
      <dgm:t>
        <a:bodyPr/>
        <a:lstStyle/>
        <a:p>
          <a:endParaRPr lang="ru-RU"/>
        </a:p>
      </dgm:t>
    </dgm:pt>
  </dgm:ptLst>
  <dgm:cxnLst>
    <dgm:cxn modelId="{A8B6467D-1D2F-4B34-B28F-C7ACFF995024}" type="presOf" srcId="{BCFE466A-51B3-47B6-8011-938432BB189E}" destId="{9CA4E38E-D727-4022-BF13-B88DC13D18CC}" srcOrd="0" destOrd="0" presId="urn:microsoft.com/office/officeart/2005/8/layout/funnel1"/>
    <dgm:cxn modelId="{ADF0C846-6D2B-4BE0-B18F-3AB9F9EE6A6B}" type="presOf" srcId="{40A7EA9C-6CA5-42F4-BEA9-624328F75A69}" destId="{09978BA2-59C6-4762-8FA8-E414588F3B6B}" srcOrd="0" destOrd="0" presId="urn:microsoft.com/office/officeart/2005/8/layout/funnel1"/>
    <dgm:cxn modelId="{DD8827EE-9B8C-463A-B03E-011DAA4D879C}" srcId="{40A7EA9C-6CA5-42F4-BEA9-624328F75A69}" destId="{0E053868-46B5-47A7-AA7E-BDCFA93AC3A4}" srcOrd="3" destOrd="0" parTransId="{9586FADB-8E98-46C4-97BD-6F20D5D8266F}" sibTransId="{E6E8DFF6-1F22-4C4D-9F29-CAB6958CA1B0}"/>
    <dgm:cxn modelId="{E3BBBEB3-B2BE-4FF7-BDD2-D0BD071028DE}" type="presOf" srcId="{51F7BC3F-B041-40A2-8C95-EBEE54398576}" destId="{66A7833D-875C-4D44-80AD-D8EE70954D0C}" srcOrd="0" destOrd="0" presId="urn:microsoft.com/office/officeart/2005/8/layout/funnel1"/>
    <dgm:cxn modelId="{1F1443D0-4E62-4F59-8BC4-96FD81B51E20}" srcId="{40A7EA9C-6CA5-42F4-BEA9-624328F75A69}" destId="{45ABFC56-BA77-4B59-A408-0CC78B962FA1}" srcOrd="2" destOrd="0" parTransId="{7B00A878-AE00-4DA6-AF5B-59686FB8E503}" sibTransId="{FDD828FE-5B76-4C4C-995D-B3867F4702B5}"/>
    <dgm:cxn modelId="{F8B99426-4B44-43F9-B579-D6633ED42581}" srcId="{40A7EA9C-6CA5-42F4-BEA9-624328F75A69}" destId="{51F7BC3F-B041-40A2-8C95-EBEE54398576}" srcOrd="0" destOrd="0" parTransId="{370FA107-038C-4ADE-AE73-F9CBAEA9F95D}" sibTransId="{8718F0F0-9BDA-45B3-9510-0907741F7A5A}"/>
    <dgm:cxn modelId="{E8771C2E-815C-41EC-8BA0-7B39EACC7632}" srcId="{40A7EA9C-6CA5-42F4-BEA9-624328F75A69}" destId="{BCFE466A-51B3-47B6-8011-938432BB189E}" srcOrd="1" destOrd="0" parTransId="{3714F389-FB3A-4F8C-8109-02F14740A07A}" sibTransId="{E6CA42EE-123E-46E7-B365-10D5761B08A4}"/>
    <dgm:cxn modelId="{286DCC92-F697-4199-B3CC-256F819825F4}" type="presOf" srcId="{0E053868-46B5-47A7-AA7E-BDCFA93AC3A4}" destId="{BBE18596-136D-4751-B0CE-0AC814620E33}" srcOrd="0" destOrd="0" presId="urn:microsoft.com/office/officeart/2005/8/layout/funnel1"/>
    <dgm:cxn modelId="{7A899373-E4F0-4F18-B1C3-AB7E1BBB8F85}" type="presOf" srcId="{45ABFC56-BA77-4B59-A408-0CC78B962FA1}" destId="{9C18CC1F-2FA9-48F8-8517-9C30722F7B48}" srcOrd="0" destOrd="0" presId="urn:microsoft.com/office/officeart/2005/8/layout/funnel1"/>
    <dgm:cxn modelId="{6FB8E7C3-B4F2-4FB9-A8A4-8C24C4B1D935}" type="presParOf" srcId="{09978BA2-59C6-4762-8FA8-E414588F3B6B}" destId="{470718F6-E263-44ED-8D9A-D7385F392EEA}" srcOrd="0" destOrd="0" presId="urn:microsoft.com/office/officeart/2005/8/layout/funnel1"/>
    <dgm:cxn modelId="{A7FEF887-BBBE-4CC6-ABAD-D6BCA5B531DE}" type="presParOf" srcId="{09978BA2-59C6-4762-8FA8-E414588F3B6B}" destId="{38204680-F3EA-41CC-83D5-7E83F0FF1EF8}" srcOrd="1" destOrd="0" presId="urn:microsoft.com/office/officeart/2005/8/layout/funnel1"/>
    <dgm:cxn modelId="{DFA0243C-D69A-494D-BB65-1637C33C6738}" type="presParOf" srcId="{09978BA2-59C6-4762-8FA8-E414588F3B6B}" destId="{BBE18596-136D-4751-B0CE-0AC814620E33}" srcOrd="2" destOrd="0" presId="urn:microsoft.com/office/officeart/2005/8/layout/funnel1"/>
    <dgm:cxn modelId="{05C64196-7ACC-47A2-9839-7520210EB840}" type="presParOf" srcId="{09978BA2-59C6-4762-8FA8-E414588F3B6B}" destId="{9C18CC1F-2FA9-48F8-8517-9C30722F7B48}" srcOrd="3" destOrd="0" presId="urn:microsoft.com/office/officeart/2005/8/layout/funnel1"/>
    <dgm:cxn modelId="{A2E652DD-AF87-46D9-B4EA-296884BB2FE4}" type="presParOf" srcId="{09978BA2-59C6-4762-8FA8-E414588F3B6B}" destId="{9CA4E38E-D727-4022-BF13-B88DC13D18CC}" srcOrd="4" destOrd="0" presId="urn:microsoft.com/office/officeart/2005/8/layout/funnel1"/>
    <dgm:cxn modelId="{32E2B235-E854-497A-9254-BF574FCD2154}" type="presParOf" srcId="{09978BA2-59C6-4762-8FA8-E414588F3B6B}" destId="{66A7833D-875C-4D44-80AD-D8EE70954D0C}" srcOrd="5" destOrd="0" presId="urn:microsoft.com/office/officeart/2005/8/layout/funnel1"/>
    <dgm:cxn modelId="{6B1AC26A-6B1B-4B1D-894F-525EF7F6C3AC}" type="presParOf" srcId="{09978BA2-59C6-4762-8FA8-E414588F3B6B}" destId="{F5A0671E-F9D8-46CB-8C6D-42C8FFC400EE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02E3C6-2DBA-4BB6-8D2F-BE9FB2D014DD}">
      <dsp:nvSpPr>
        <dsp:cNvPr id="0" name=""/>
        <dsp:cNvSpPr/>
      </dsp:nvSpPr>
      <dsp:spPr>
        <a:xfrm>
          <a:off x="0" y="112274"/>
          <a:ext cx="8856984" cy="598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7400" tIns="104140" rIns="687400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Бюджет сформирован с учетом изменений, внесенных в бюджетное и налоговое законодательство </a:t>
          </a:r>
          <a:endParaRPr lang="ru-RU" sz="1400" kern="1200" dirty="0"/>
        </a:p>
      </dsp:txBody>
      <dsp:txXfrm>
        <a:off x="0" y="112274"/>
        <a:ext cx="8856984" cy="598500"/>
      </dsp:txXfrm>
    </dsp:sp>
    <dsp:sp modelId="{8DCAAF0D-2425-4921-A5CA-9BDA5ABDF3CB}">
      <dsp:nvSpPr>
        <dsp:cNvPr id="0" name=""/>
        <dsp:cNvSpPr/>
      </dsp:nvSpPr>
      <dsp:spPr>
        <a:xfrm>
          <a:off x="442849" y="38474"/>
          <a:ext cx="6199888" cy="1476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341" tIns="0" rIns="234341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</a:t>
          </a:r>
          <a:endParaRPr lang="ru-RU" sz="1600" kern="1200" dirty="0"/>
        </a:p>
      </dsp:txBody>
      <dsp:txXfrm>
        <a:off x="450054" y="45679"/>
        <a:ext cx="6185478" cy="133190"/>
      </dsp:txXfrm>
    </dsp:sp>
    <dsp:sp modelId="{B93DDC4F-4E9C-424C-A24B-494910A4D1AE}">
      <dsp:nvSpPr>
        <dsp:cNvPr id="0" name=""/>
        <dsp:cNvSpPr/>
      </dsp:nvSpPr>
      <dsp:spPr>
        <a:xfrm>
          <a:off x="0" y="811575"/>
          <a:ext cx="8856984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hueOff val="-912543"/>
              <a:satOff val="3043"/>
              <a:lumOff val="4804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7400" tIns="104140" rIns="687400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Уточнение объема безвозмездных поступлений ко 2-му чтению бюджета в соответствии с </a:t>
          </a:r>
          <a:r>
            <a:rPr lang="ru-RU" sz="1400" b="1" kern="1200" cap="none" spc="0" dirty="0" smtClean="0">
              <a:ln w="0"/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проектом областного закона «Об областном бюджете на 2020 год и на плановый период 2021 и 2022 годов» </a:t>
          </a:r>
          <a:endParaRPr lang="ru-RU" sz="1400" b="1" kern="1200" cap="none" spc="0" dirty="0">
            <a:ln w="0"/>
            <a:solidFill>
              <a:schemeClr val="bg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811575"/>
        <a:ext cx="8856984" cy="756000"/>
      </dsp:txXfrm>
    </dsp:sp>
    <dsp:sp modelId="{19AAA84B-73EA-4D96-B4BA-88319CC7E294}">
      <dsp:nvSpPr>
        <dsp:cNvPr id="0" name=""/>
        <dsp:cNvSpPr/>
      </dsp:nvSpPr>
      <dsp:spPr>
        <a:xfrm>
          <a:off x="442849" y="737774"/>
          <a:ext cx="6199888" cy="147600"/>
        </a:xfrm>
        <a:prstGeom prst="roundRect">
          <a:avLst/>
        </a:prstGeom>
        <a:gradFill rotWithShape="0">
          <a:gsLst>
            <a:gs pos="0">
              <a:schemeClr val="accent4">
                <a:hueOff val="-912543"/>
                <a:satOff val="3043"/>
                <a:lumOff val="4804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4">
                <a:hueOff val="-912543"/>
                <a:satOff val="3043"/>
                <a:lumOff val="4804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341" tIns="0" rIns="234341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</a:t>
          </a:r>
          <a:endParaRPr lang="ru-RU" sz="1600" kern="1200" dirty="0"/>
        </a:p>
      </dsp:txBody>
      <dsp:txXfrm>
        <a:off x="450054" y="744979"/>
        <a:ext cx="6185478" cy="133190"/>
      </dsp:txXfrm>
    </dsp:sp>
    <dsp:sp modelId="{8F5EA9E2-B337-43EA-A3D3-6223A648A5A4}">
      <dsp:nvSpPr>
        <dsp:cNvPr id="0" name=""/>
        <dsp:cNvSpPr/>
      </dsp:nvSpPr>
      <dsp:spPr>
        <a:xfrm>
          <a:off x="0" y="1668375"/>
          <a:ext cx="8856984" cy="771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hueOff val="-1825086"/>
              <a:satOff val="6087"/>
              <a:lumOff val="9608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7400" tIns="104140" rIns="687400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Реализация региональных проектов в рамках Указа Президента Российской Федерации от 07.05.2018  № 204 «О национальных целях и стратегических задачах развития Российской Федерации на период до 2024 года» </a:t>
          </a:r>
          <a:endParaRPr lang="ru-RU" sz="1400" kern="1200" dirty="0"/>
        </a:p>
      </dsp:txBody>
      <dsp:txXfrm>
        <a:off x="0" y="1668375"/>
        <a:ext cx="8856984" cy="771750"/>
      </dsp:txXfrm>
    </dsp:sp>
    <dsp:sp modelId="{68067353-7616-46E5-80B2-52C588AE712C}">
      <dsp:nvSpPr>
        <dsp:cNvPr id="0" name=""/>
        <dsp:cNvSpPr/>
      </dsp:nvSpPr>
      <dsp:spPr>
        <a:xfrm>
          <a:off x="442849" y="1594575"/>
          <a:ext cx="6199888" cy="147600"/>
        </a:xfrm>
        <a:prstGeom prst="roundRect">
          <a:avLst/>
        </a:prstGeom>
        <a:gradFill rotWithShape="0">
          <a:gsLst>
            <a:gs pos="0">
              <a:schemeClr val="accent4">
                <a:hueOff val="-1825086"/>
                <a:satOff val="6087"/>
                <a:lumOff val="9608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4">
                <a:hueOff val="-1825086"/>
                <a:satOff val="6087"/>
                <a:lumOff val="9608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341" tIns="0" rIns="234341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1600" kern="1200" dirty="0"/>
        </a:p>
      </dsp:txBody>
      <dsp:txXfrm>
        <a:off x="450054" y="1601780"/>
        <a:ext cx="6185478" cy="133190"/>
      </dsp:txXfrm>
    </dsp:sp>
    <dsp:sp modelId="{997058C1-8BD9-433E-B28F-781BF45EDB6D}">
      <dsp:nvSpPr>
        <dsp:cNvPr id="0" name=""/>
        <dsp:cNvSpPr/>
      </dsp:nvSpPr>
      <dsp:spPr>
        <a:xfrm>
          <a:off x="0" y="2540925"/>
          <a:ext cx="8856984" cy="771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hueOff val="-2737630"/>
              <a:satOff val="9130"/>
              <a:lumOff val="14412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7400" tIns="104140" rIns="687400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Параметры районного бюджета сформированы с учетом Плана мероприятий по росту доходного потенциала Чертковского района, оптимизации расходов районного бюджета и сокращению муниципального долга Чертковского района до 2024 года  </a:t>
          </a:r>
          <a:endParaRPr lang="ru-RU" sz="1400" kern="1200" dirty="0"/>
        </a:p>
      </dsp:txBody>
      <dsp:txXfrm>
        <a:off x="0" y="2540925"/>
        <a:ext cx="8856984" cy="771750"/>
      </dsp:txXfrm>
    </dsp:sp>
    <dsp:sp modelId="{28ADFDFE-039A-458B-9242-A81EFD534447}">
      <dsp:nvSpPr>
        <dsp:cNvPr id="0" name=""/>
        <dsp:cNvSpPr/>
      </dsp:nvSpPr>
      <dsp:spPr>
        <a:xfrm>
          <a:off x="442849" y="2467125"/>
          <a:ext cx="6199888" cy="147600"/>
        </a:xfrm>
        <a:prstGeom prst="roundRect">
          <a:avLst/>
        </a:prstGeom>
        <a:gradFill rotWithShape="0">
          <a:gsLst>
            <a:gs pos="0">
              <a:schemeClr val="accent4">
                <a:hueOff val="-2737630"/>
                <a:satOff val="9130"/>
                <a:lumOff val="14412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4">
                <a:hueOff val="-2737630"/>
                <a:satOff val="9130"/>
                <a:lumOff val="14412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341" tIns="0" rIns="234341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</a:t>
          </a:r>
          <a:endParaRPr lang="ru-RU" sz="1600" kern="1200" dirty="0"/>
        </a:p>
      </dsp:txBody>
      <dsp:txXfrm>
        <a:off x="450054" y="2474330"/>
        <a:ext cx="6185478" cy="133190"/>
      </dsp:txXfrm>
    </dsp:sp>
    <dsp:sp modelId="{2EF90AF6-44C5-47CE-A56D-C23289A9D00E}">
      <dsp:nvSpPr>
        <dsp:cNvPr id="0" name=""/>
        <dsp:cNvSpPr/>
      </dsp:nvSpPr>
      <dsp:spPr>
        <a:xfrm>
          <a:off x="0" y="3413475"/>
          <a:ext cx="8856984" cy="598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hueOff val="-3650173"/>
              <a:satOff val="12174"/>
              <a:lumOff val="19216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7400" tIns="104140" rIns="687400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Соблюдение условий в соответствии с заключенными соглашениями по предоставлению из областного бюджета дотаций на выравнивание бюджетной обеспеченности</a:t>
          </a:r>
          <a:endParaRPr lang="ru-RU" sz="1400" kern="1200" dirty="0"/>
        </a:p>
      </dsp:txBody>
      <dsp:txXfrm>
        <a:off x="0" y="3413475"/>
        <a:ext cx="8856984" cy="598500"/>
      </dsp:txXfrm>
    </dsp:sp>
    <dsp:sp modelId="{DFAAA4E6-DBFC-4E6A-A786-B1D779C41CB5}">
      <dsp:nvSpPr>
        <dsp:cNvPr id="0" name=""/>
        <dsp:cNvSpPr/>
      </dsp:nvSpPr>
      <dsp:spPr>
        <a:xfrm>
          <a:off x="442849" y="3339675"/>
          <a:ext cx="6199888" cy="147600"/>
        </a:xfrm>
        <a:prstGeom prst="roundRect">
          <a:avLst/>
        </a:prstGeom>
        <a:gradFill rotWithShape="0">
          <a:gsLst>
            <a:gs pos="0">
              <a:schemeClr val="accent4">
                <a:hueOff val="-3650173"/>
                <a:satOff val="12174"/>
                <a:lumOff val="19216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4">
                <a:hueOff val="-3650173"/>
                <a:satOff val="12174"/>
                <a:lumOff val="19216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341" tIns="0" rIns="234341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   </a:t>
          </a:r>
          <a:endParaRPr lang="ru-RU" sz="1600" kern="1200" dirty="0"/>
        </a:p>
      </dsp:txBody>
      <dsp:txXfrm>
        <a:off x="450054" y="3346880"/>
        <a:ext cx="6185478" cy="1331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D502DB-C157-407E-AE8C-5931A288433A}">
      <dsp:nvSpPr>
        <dsp:cNvPr id="0" name=""/>
        <dsp:cNvSpPr/>
      </dsp:nvSpPr>
      <dsp:spPr>
        <a:xfrm>
          <a:off x="0" y="338481"/>
          <a:ext cx="7776864" cy="1247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3571" tIns="458216" rIns="603571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Реализация Указов Президента РФ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Достижение целей социально-экономического развития Чертковского района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338481"/>
        <a:ext cx="7776864" cy="1247400"/>
      </dsp:txXfrm>
    </dsp:sp>
    <dsp:sp modelId="{D0021C37-0F45-4058-82C2-A1CF623EA893}">
      <dsp:nvSpPr>
        <dsp:cNvPr id="0" name=""/>
        <dsp:cNvSpPr/>
      </dsp:nvSpPr>
      <dsp:spPr>
        <a:xfrm>
          <a:off x="360041" y="56110"/>
          <a:ext cx="5443804" cy="649440"/>
        </a:xfrm>
        <a:prstGeom prst="roundRect">
          <a:avLst/>
        </a:prstGeom>
        <a:solidFill>
          <a:srgbClr val="798FEF"/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63" tIns="0" rIns="20576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+mn-lt"/>
              <a:cs typeface="Times New Roman" pitchFamily="18" charset="0"/>
            </a:rPr>
            <a:t>Ключевые задачи </a:t>
          </a:r>
          <a:endParaRPr lang="ru-RU" sz="2000" b="1" kern="1200" dirty="0">
            <a:latin typeface="+mn-lt"/>
            <a:cs typeface="Times New Roman" pitchFamily="18" charset="0"/>
          </a:endParaRPr>
        </a:p>
      </dsp:txBody>
      <dsp:txXfrm>
        <a:off x="391744" y="87813"/>
        <a:ext cx="5380398" cy="5860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C5BE02-E85D-48BF-B3B1-BBB17648B4B7}">
      <dsp:nvSpPr>
        <dsp:cNvPr id="0" name=""/>
        <dsp:cNvSpPr/>
      </dsp:nvSpPr>
      <dsp:spPr>
        <a:xfrm>
          <a:off x="72005" y="0"/>
          <a:ext cx="2667255" cy="1890210"/>
        </a:xfrm>
        <a:prstGeom prst="roundRect">
          <a:avLst>
            <a:gd name="adj" fmla="val 10000"/>
          </a:avLst>
        </a:prstGeom>
        <a:solidFill>
          <a:schemeClr val="accent5"/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+mn-lt"/>
              <a:cs typeface="Times New Roman" pitchFamily="18" charset="0"/>
            </a:rPr>
            <a:t>Указ Президента РФ от 07.05.2018 </a:t>
          </a:r>
          <a:r>
            <a:rPr lang="en-US" sz="1600" kern="1200" dirty="0" smtClean="0">
              <a:latin typeface="+mn-lt"/>
              <a:cs typeface="Times New Roman" pitchFamily="18" charset="0"/>
            </a:rPr>
            <a:t>N 204</a:t>
          </a:r>
          <a:endParaRPr lang="ru-RU" sz="1600" kern="1200" dirty="0" smtClean="0">
            <a:latin typeface="+mn-lt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+mn-lt"/>
              <a:cs typeface="Times New Roman" pitchFamily="18" charset="0"/>
            </a:rPr>
            <a:t>«О национальных целях и стратегических задачах развития Российской Федерации на период до 2024 года»</a:t>
          </a:r>
          <a:endParaRPr lang="ru-RU" sz="1600" kern="1200" dirty="0">
            <a:latin typeface="+mn-lt"/>
            <a:cs typeface="Times New Roman" pitchFamily="18" charset="0"/>
          </a:endParaRPr>
        </a:p>
      </dsp:txBody>
      <dsp:txXfrm>
        <a:off x="127367" y="55362"/>
        <a:ext cx="2556531" cy="1779486"/>
      </dsp:txXfrm>
    </dsp:sp>
    <dsp:sp modelId="{CBA74E66-CE1D-4BDD-B13E-A38CE2F4B32E}">
      <dsp:nvSpPr>
        <dsp:cNvPr id="0" name=""/>
        <dsp:cNvSpPr/>
      </dsp:nvSpPr>
      <dsp:spPr>
        <a:xfrm>
          <a:off x="2808317" y="288036"/>
          <a:ext cx="2010032" cy="14857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+mn-lt"/>
              <a:cs typeface="Times New Roman" pitchFamily="18" charset="0"/>
            </a:rPr>
            <a:t>Приоритетные цели</a:t>
          </a:r>
          <a:endParaRPr lang="ru-RU" sz="1600" kern="1200" dirty="0">
            <a:latin typeface="+mn-lt"/>
            <a:cs typeface="Times New Roman" pitchFamily="18" charset="0"/>
          </a:endParaRPr>
        </a:p>
      </dsp:txBody>
      <dsp:txXfrm>
        <a:off x="2808317" y="585190"/>
        <a:ext cx="1564300" cy="891464"/>
      </dsp:txXfrm>
    </dsp:sp>
    <dsp:sp modelId="{29215270-C0A3-49A1-9A1B-A9703DE55304}">
      <dsp:nvSpPr>
        <dsp:cNvPr id="0" name=""/>
        <dsp:cNvSpPr/>
      </dsp:nvSpPr>
      <dsp:spPr>
        <a:xfrm>
          <a:off x="4900114" y="0"/>
          <a:ext cx="4028877" cy="1890210"/>
        </a:xfrm>
        <a:prstGeom prst="roundRect">
          <a:avLst>
            <a:gd name="adj" fmla="val 10000"/>
          </a:avLst>
        </a:prstGeom>
        <a:solidFill>
          <a:srgbClr val="37C991"/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/>
          </a:r>
          <a:br>
            <a:rPr lang="ru-RU" sz="1500" kern="1200" dirty="0" smtClean="0"/>
          </a:br>
          <a:endParaRPr lang="ru-RU" sz="1800" kern="1200" dirty="0"/>
        </a:p>
      </dsp:txBody>
      <dsp:txXfrm>
        <a:off x="4955476" y="55362"/>
        <a:ext cx="3918153" cy="177948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0718F6-E263-44ED-8D9A-D7385F392EEA}">
      <dsp:nvSpPr>
        <dsp:cNvPr id="0" name=""/>
        <dsp:cNvSpPr/>
      </dsp:nvSpPr>
      <dsp:spPr>
        <a:xfrm>
          <a:off x="1800198" y="413929"/>
          <a:ext cx="4476375" cy="1134242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204680-F3EA-41CC-83D5-7E83F0FF1EF8}">
      <dsp:nvSpPr>
        <dsp:cNvPr id="0" name=""/>
        <dsp:cNvSpPr/>
      </dsp:nvSpPr>
      <dsp:spPr>
        <a:xfrm>
          <a:off x="3654406" y="2916326"/>
          <a:ext cx="742582" cy="475252"/>
        </a:xfrm>
        <a:prstGeom prst="downArrow">
          <a:avLst/>
        </a:prstGeom>
        <a:solidFill>
          <a:schemeClr val="accent4">
            <a:lumMod val="75000"/>
          </a:schemeClr>
        </a:solidFill>
        <a:ln w="1587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E18596-136D-4751-B0CE-0AC814620E33}">
      <dsp:nvSpPr>
        <dsp:cNvPr id="0" name=""/>
        <dsp:cNvSpPr/>
      </dsp:nvSpPr>
      <dsp:spPr>
        <a:xfrm>
          <a:off x="549427" y="3350905"/>
          <a:ext cx="7003253" cy="3512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C00000"/>
              </a:solidFill>
            </a:rPr>
            <a:t>944,3</a:t>
          </a:r>
          <a:r>
            <a:rPr lang="ru-RU" sz="2400" kern="1200" dirty="0" smtClean="0"/>
            <a:t> млн рублей</a:t>
          </a:r>
          <a:endParaRPr lang="ru-RU" sz="2400" kern="1200" dirty="0"/>
        </a:p>
      </dsp:txBody>
      <dsp:txXfrm>
        <a:off x="549427" y="3350905"/>
        <a:ext cx="7003253" cy="351262"/>
      </dsp:txXfrm>
    </dsp:sp>
    <dsp:sp modelId="{9C18CC1F-2FA9-48F8-8517-9C30722F7B48}">
      <dsp:nvSpPr>
        <dsp:cNvPr id="0" name=""/>
        <dsp:cNvSpPr/>
      </dsp:nvSpPr>
      <dsp:spPr>
        <a:xfrm>
          <a:off x="3222364" y="1514705"/>
          <a:ext cx="1505921" cy="1314941"/>
        </a:xfrm>
        <a:prstGeom prst="ellipse">
          <a:avLst/>
        </a:prstGeom>
        <a:gradFill flip="none" rotWithShape="0">
          <a:gsLst>
            <a:gs pos="0">
              <a:srgbClr val="FFFF00">
                <a:shade val="30000"/>
                <a:satMod val="115000"/>
              </a:srgbClr>
            </a:gs>
            <a:gs pos="50000">
              <a:srgbClr val="FFFF00">
                <a:shade val="67500"/>
                <a:satMod val="115000"/>
              </a:srgbClr>
            </a:gs>
            <a:gs pos="100000">
              <a:srgbClr val="FFFF00">
                <a:shade val="100000"/>
                <a:satMod val="115000"/>
              </a:srgbClr>
            </a:gs>
          </a:gsLst>
          <a:lin ang="2700000" scaled="1"/>
          <a:tileRect/>
        </a:gradFill>
        <a:ln w="1587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34,3 млн </a:t>
          </a:r>
          <a:r>
            <a:rPr lang="ru-RU" sz="1800" kern="1200" dirty="0">
              <a:solidFill>
                <a:schemeClr val="tx1"/>
              </a:solidFill>
            </a:rPr>
            <a:t>рублей </a:t>
          </a:r>
          <a:r>
            <a:rPr lang="ru-RU" sz="1800" kern="1200" dirty="0" smtClean="0">
              <a:solidFill>
                <a:schemeClr val="tx1"/>
              </a:solidFill>
            </a:rPr>
            <a:t>(3,6%*)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442901" y="1707274"/>
        <a:ext cx="1064847" cy="929803"/>
      </dsp:txXfrm>
    </dsp:sp>
    <dsp:sp modelId="{9CA4E38E-D727-4022-BF13-B88DC13D18CC}">
      <dsp:nvSpPr>
        <dsp:cNvPr id="0" name=""/>
        <dsp:cNvSpPr/>
      </dsp:nvSpPr>
      <dsp:spPr>
        <a:xfrm>
          <a:off x="2196245" y="596598"/>
          <a:ext cx="1656040" cy="1194054"/>
        </a:xfrm>
        <a:prstGeom prst="ellipse">
          <a:avLst/>
        </a:prstGeom>
        <a:gradFill flip="none" rotWithShape="0">
          <a:gsLst>
            <a:gs pos="0">
              <a:srgbClr val="0070C0">
                <a:shade val="30000"/>
                <a:satMod val="115000"/>
              </a:srgbClr>
            </a:gs>
            <a:gs pos="50000">
              <a:srgbClr val="0070C0">
                <a:shade val="67500"/>
                <a:satMod val="115000"/>
              </a:srgbClr>
            </a:gs>
            <a:gs pos="100000">
              <a:srgbClr val="0070C0">
                <a:shade val="100000"/>
                <a:satMod val="115000"/>
              </a:srgbClr>
            </a:gs>
          </a:gsLst>
          <a:lin ang="2700000" scaled="1"/>
          <a:tileRect/>
        </a:gradFill>
        <a:ln w="1587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53,1 млн </a:t>
          </a:r>
          <a:r>
            <a:rPr lang="ru-RU" sz="1800" kern="1200" dirty="0"/>
            <a:t>рублей </a:t>
          </a:r>
          <a:r>
            <a:rPr lang="ru-RU" sz="1800" kern="1200" dirty="0" smtClean="0"/>
            <a:t>(5,6%*)</a:t>
          </a:r>
          <a:endParaRPr lang="ru-RU" sz="1800" kern="1200" dirty="0"/>
        </a:p>
      </dsp:txBody>
      <dsp:txXfrm>
        <a:off x="2438766" y="771463"/>
        <a:ext cx="1170998" cy="844324"/>
      </dsp:txXfrm>
    </dsp:sp>
    <dsp:sp modelId="{66A7833D-875C-4D44-80AD-D8EE70954D0C}">
      <dsp:nvSpPr>
        <dsp:cNvPr id="0" name=""/>
        <dsp:cNvSpPr/>
      </dsp:nvSpPr>
      <dsp:spPr>
        <a:xfrm>
          <a:off x="4086450" y="486054"/>
          <a:ext cx="1735290" cy="1432071"/>
        </a:xfrm>
        <a:prstGeom prst="ellipse">
          <a:avLst/>
        </a:prstGeom>
        <a:gradFill flip="none" rotWithShape="0">
          <a:gsLst>
            <a:gs pos="0">
              <a:srgbClr val="00B050">
                <a:shade val="30000"/>
                <a:satMod val="115000"/>
              </a:srgbClr>
            </a:gs>
            <a:gs pos="50000">
              <a:srgbClr val="00B050">
                <a:shade val="67500"/>
                <a:satMod val="115000"/>
              </a:srgbClr>
            </a:gs>
            <a:gs pos="100000">
              <a:srgbClr val="00B050">
                <a:shade val="100000"/>
                <a:satMod val="115000"/>
              </a:srgbClr>
            </a:gs>
          </a:gsLst>
          <a:lin ang="2700000" scaled="1"/>
          <a:tileRect/>
        </a:gradFill>
        <a:ln w="1587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856,9 млн </a:t>
          </a:r>
          <a:r>
            <a:rPr lang="ru-RU" sz="1800" kern="1200" dirty="0"/>
            <a:t>рублей </a:t>
          </a:r>
          <a:r>
            <a:rPr lang="ru-RU" sz="1800" kern="1200" dirty="0" smtClean="0"/>
            <a:t>(90,8%*)</a:t>
          </a:r>
          <a:endParaRPr lang="ru-RU" sz="1800" kern="1200" dirty="0"/>
        </a:p>
      </dsp:txBody>
      <dsp:txXfrm>
        <a:off x="4340577" y="695776"/>
        <a:ext cx="1227036" cy="1012627"/>
      </dsp:txXfrm>
    </dsp:sp>
    <dsp:sp modelId="{F5A0671E-F9D8-46CB-8C6D-42C8FFC400EE}">
      <dsp:nvSpPr>
        <dsp:cNvPr id="0" name=""/>
        <dsp:cNvSpPr/>
      </dsp:nvSpPr>
      <dsp:spPr>
        <a:xfrm>
          <a:off x="1738785" y="288024"/>
          <a:ext cx="4515299" cy="2584467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0.43802</cdr:x>
      <cdr:y>0.46296</cdr:y>
    </cdr:from>
    <cdr:to>
      <cdr:x>0.59504</cdr:x>
      <cdr:y>0.46296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3816424" y="1800200"/>
          <a:ext cx="1368152" cy="0"/>
        </a:xfrm>
        <a:prstGeom xmlns:a="http://schemas.openxmlformats.org/drawingml/2006/main" prst="straightConnector1">
          <a:avLst/>
        </a:prstGeom>
        <a:ln xmlns:a="http://schemas.openxmlformats.org/drawingml/2006/main" w="22225">
          <a:solidFill>
            <a:srgbClr val="FF0000">
              <a:alpha val="60000"/>
            </a:srgbClr>
          </a:solidFill>
          <a:prstDash val="sysDash"/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0.43802</cdr:x>
      <cdr:y>0.25926</cdr:y>
    </cdr:from>
    <cdr:to>
      <cdr:x>0.59504</cdr:x>
      <cdr:y>0.25926</cdr:y>
    </cdr:to>
    <cdr:cxnSp macro="">
      <cdr:nvCxnSpPr>
        <cdr:cNvPr id="5" name="Прямая со стрелкой 4"/>
        <cdr:cNvCxnSpPr/>
      </cdr:nvCxnSpPr>
      <cdr:spPr>
        <a:xfrm xmlns:a="http://schemas.openxmlformats.org/drawingml/2006/main">
          <a:off x="3816424" y="1008112"/>
          <a:ext cx="1368152" cy="0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rgbClr val="FF0000">
              <a:alpha val="60000"/>
            </a:srgbClr>
          </a:solidFill>
          <a:prstDash val="sysDash"/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0.01653</cdr:x>
      <cdr:y>0.83168</cdr:y>
    </cdr:from>
    <cdr:to>
      <cdr:x>0.42975</cdr:x>
      <cdr:y>0.9872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44016" y="3456384"/>
          <a:ext cx="3600400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Общий объем субсидий</a:t>
          </a:r>
        </a:p>
        <a:p xmlns:a="http://schemas.openxmlformats.org/drawingml/2006/main">
          <a:pPr algn="ctr"/>
          <a:r>
            <a:rPr lang="ru-RU" sz="120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60,0 млн рублей (объем субсидий будет уточнен во 2 чтении проекта ОЗ)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E61924-CEE5-4086-A42C-890F6F6FD7AC}" type="datetimeFigureOut">
              <a:rPr lang="ru-RU" smtClean="0"/>
              <a:pPr/>
              <a:t>17.12.2019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" y="742950"/>
            <a:ext cx="6604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340B7A-9DD5-4D05-A753-C81F3688856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1731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4766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новый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7037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новый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3497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новый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78738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новый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9320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новый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6794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новый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7815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новый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0014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новый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3306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новый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5680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новый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29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44069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новый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6220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новый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9779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новый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1709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новый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2275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новый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955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новый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2A71F3-84B0-4915-9628-AB10C4428D8D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5806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808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13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99689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66327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" y="742950"/>
            <a:ext cx="660400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1080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3159" y="514350"/>
            <a:ext cx="6000750" cy="2228851"/>
          </a:xfrm>
        </p:spPr>
        <p:txBody>
          <a:bodyPr anchor="b">
            <a:normAutofit/>
          </a:bodyPr>
          <a:lstStyle>
            <a:lvl1pPr algn="l">
              <a:defRPr sz="36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3159" y="2882900"/>
            <a:ext cx="4800600" cy="1460500"/>
          </a:xfrm>
        </p:spPr>
        <p:txBody>
          <a:bodyPr anchor="t">
            <a:normAutofit/>
          </a:bodyPr>
          <a:lstStyle>
            <a:lvl1pPr marL="0" indent="0" algn="l">
              <a:buNone/>
              <a:defRPr sz="1575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1B387A-4D12-4C2A-A411-B7714F2D2022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4D01D8-4116-485E-A0E2-853C21C792B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6171009" y="6350"/>
            <a:ext cx="2857500" cy="28575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581128" y="68659"/>
            <a:ext cx="4560491" cy="456049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5426869" y="171450"/>
            <a:ext cx="3714750" cy="37147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5501878" y="24209"/>
            <a:ext cx="3639742" cy="3639742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5884070" y="457201"/>
            <a:ext cx="3257549" cy="325754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871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14350" y="400050"/>
            <a:ext cx="8114109" cy="234315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1" y="2882900"/>
            <a:ext cx="6228158" cy="3429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2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99EF8A-69D9-432F-B5A5-E982FAEBD15D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C0504D"/>
              </a:solidFill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9FF08F-0C2D-4945-8ECB-7A2A194AC70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8796869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60" y="514350"/>
            <a:ext cx="7543800" cy="2057400"/>
          </a:xfrm>
        </p:spPr>
        <p:txBody>
          <a:bodyPr anchor="ctr">
            <a:normAutofit/>
          </a:bodyPr>
          <a:lstStyle>
            <a:lvl1pPr algn="l">
              <a:defRPr sz="2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3086100"/>
            <a:ext cx="6401991" cy="1409700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99EF8A-69D9-432F-B5A5-E982FAEBD15D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C0504D"/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9FF08F-0C2D-4945-8ECB-7A2A194AC70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2181732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9" y="514350"/>
            <a:ext cx="6858001" cy="2057400"/>
          </a:xfrm>
        </p:spPr>
        <p:txBody>
          <a:bodyPr anchor="ctr">
            <a:normAutofit/>
          </a:bodyPr>
          <a:lstStyle>
            <a:lvl1pPr algn="l">
              <a:defRPr sz="24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84659" y="2571750"/>
            <a:ext cx="6400800" cy="28575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60" y="3225801"/>
            <a:ext cx="6400800" cy="1263649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99EF8A-69D9-432F-B5A5-E982FAEBD15D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C0504D"/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9FF08F-0C2D-4945-8ECB-7A2A194AC70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98859" y="60916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14059" y="2076451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01628084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59" y="2571750"/>
            <a:ext cx="6400800" cy="1273050"/>
          </a:xfrm>
        </p:spPr>
        <p:txBody>
          <a:bodyPr anchor="b">
            <a:normAutofit/>
          </a:bodyPr>
          <a:lstStyle>
            <a:lvl1pPr algn="l">
              <a:defRPr sz="2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8" y="3849736"/>
            <a:ext cx="6401993" cy="645300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99EF8A-69D9-432F-B5A5-E982FAEBD15D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C0504D"/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9FF08F-0C2D-4945-8ECB-7A2A194AC70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6184795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0" y="514350"/>
            <a:ext cx="6858000" cy="2057400"/>
          </a:xfrm>
        </p:spPr>
        <p:txBody>
          <a:bodyPr anchor="ctr">
            <a:normAutofit/>
          </a:bodyPr>
          <a:lstStyle>
            <a:lvl1pPr algn="l">
              <a:defRPr sz="24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3159" y="2946400"/>
            <a:ext cx="6400801" cy="7874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3733800"/>
            <a:ext cx="6400801" cy="7620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99EF8A-69D9-432F-B5A5-E982FAEBD15D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C0504D"/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9FF08F-0C2D-4945-8ECB-7A2A194AC70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98859" y="60916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14059" y="2076451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30788259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60" y="514350"/>
            <a:ext cx="7543800" cy="20574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3159" y="2946401"/>
            <a:ext cx="6400800" cy="62865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3575049"/>
            <a:ext cx="6400801" cy="92075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99EF8A-69D9-432F-B5A5-E982FAEBD15D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C0504D"/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9FF08F-0C2D-4945-8ECB-7A2A194AC70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1360568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B74311-F960-47B8-91D4-15A3707170FE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F89F37-04E7-471A-A8B2-C158A57D6A8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69553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3909" y="514350"/>
            <a:ext cx="1543050" cy="3429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514350"/>
            <a:ext cx="5867400" cy="398145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5232EC-2E86-4A29-A495-7585EDD536D3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8FBDC3-9F77-4695-B639-A1A6E4BD9C0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73498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3159" y="514350"/>
            <a:ext cx="6000750" cy="2228851"/>
          </a:xfrm>
        </p:spPr>
        <p:txBody>
          <a:bodyPr anchor="b">
            <a:normAutofit/>
          </a:bodyPr>
          <a:lstStyle>
            <a:lvl1pPr algn="l">
              <a:defRPr sz="36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3159" y="2882900"/>
            <a:ext cx="4800600" cy="1460500"/>
          </a:xfrm>
        </p:spPr>
        <p:txBody>
          <a:bodyPr anchor="t">
            <a:normAutofit/>
          </a:bodyPr>
          <a:lstStyle>
            <a:lvl1pPr marL="0" indent="0" algn="l">
              <a:buNone/>
              <a:defRPr sz="1575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922DEC-130C-4521-AE93-8C8A5B1220C2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AA00EB-120E-4A73-BF49-F2FF72C562F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6171009" y="6350"/>
            <a:ext cx="2857500" cy="28575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581128" y="68659"/>
            <a:ext cx="4560491" cy="456049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5426869" y="171450"/>
            <a:ext cx="3714750" cy="37147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5501878" y="24209"/>
            <a:ext cx="3639742" cy="3639742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5884070" y="457201"/>
            <a:ext cx="3257549" cy="325754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8474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40793A-56C9-498E-A70F-38D3F5D1C8B4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C97F8C-7B70-469F-99BD-22916FD5926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1126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BBFF4F-3E80-40AB-93BA-77B56DF87198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2E0CA-C96C-438D-A70A-838A9D6F490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72769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59" y="1504950"/>
            <a:ext cx="6400801" cy="1711200"/>
          </a:xfrm>
        </p:spPr>
        <p:txBody>
          <a:bodyPr anchor="b">
            <a:normAutofit/>
          </a:bodyPr>
          <a:lstStyle>
            <a:lvl1pPr algn="l">
              <a:defRPr sz="27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60" y="3371850"/>
            <a:ext cx="6400800" cy="112395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F9FD61-6BB8-4979-A4C0-776DD6C03323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3EF5C8-DA30-4A4F-8BEB-F6AD1DBF843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83470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3159" y="514351"/>
            <a:ext cx="3703241" cy="271145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6100" y="514351"/>
            <a:ext cx="3700859" cy="271145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52DC33-0CC9-41FC-92E7-2441844BA919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80F2B-8F70-47D5-B4A4-39A6E29FEEE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40353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061" y="514350"/>
            <a:ext cx="3487340" cy="432197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3159" y="952897"/>
            <a:ext cx="3703241" cy="2272904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9299" y="514350"/>
            <a:ext cx="3498851" cy="432197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54909" y="946546"/>
            <a:ext cx="3696891" cy="2272904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AA3DCE-A4F2-4A93-A30A-37FDDE2FA2C2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06A56E-A333-4C61-8E08-8611FFD624D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20454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515BB7-4990-4FF4-9EF0-9916C24EB1FA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B80F07-01D7-46F6-93BF-7E85D5443A7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7777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615890-CD32-4330-B054-6E98C7CE1C89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61510F-C643-4AA0-8380-EABBD49AD4D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20542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3759" y="514350"/>
            <a:ext cx="2743200" cy="1028700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159" y="514350"/>
            <a:ext cx="4457701" cy="398145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3759" y="1657350"/>
            <a:ext cx="2743200" cy="156845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BA75F8-9409-4318-97A3-6291DFC8907F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BE658A-C51F-4CE5-A014-80C429963A1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21291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109" y="1085850"/>
            <a:ext cx="4514850" cy="857250"/>
          </a:xfrm>
        </p:spPr>
        <p:txBody>
          <a:bodyPr anchor="b">
            <a:normAutofit/>
          </a:bodyPr>
          <a:lstStyle>
            <a:lvl1pPr algn="l">
              <a:defRPr sz="21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1759" y="685800"/>
            <a:ext cx="2460731" cy="3429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109" y="2082800"/>
            <a:ext cx="4516041" cy="1536700"/>
          </a:xfrm>
        </p:spPr>
        <p:txBody>
          <a:bodyPr anchor="t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66A337-3633-4B12-8BEB-5DA97BD342D0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C2272D-6230-46C0-B6E2-18597520D0E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77309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14350" y="400050"/>
            <a:ext cx="8114109" cy="234315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1" y="2882900"/>
            <a:ext cx="6228158" cy="3429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2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7B9F55-912A-4666-8831-141DED8881EB}" type="datetime1">
              <a:rPr lang="ru-RU" smtClean="0">
                <a:solidFill>
                  <a:srgbClr val="C0504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17.12.2019</a:t>
            </a:fld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0BB7F5-791E-4F5A-B069-A20C241651E3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319584"/>
      </p:ext>
    </p:extLst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60" y="514350"/>
            <a:ext cx="7543800" cy="2057400"/>
          </a:xfrm>
        </p:spPr>
        <p:txBody>
          <a:bodyPr anchor="ctr">
            <a:normAutofit/>
          </a:bodyPr>
          <a:lstStyle>
            <a:lvl1pPr algn="l">
              <a:defRPr sz="2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3086100"/>
            <a:ext cx="6401991" cy="1409700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7B9F55-912A-4666-8831-141DED8881EB}" type="datetime1">
              <a:rPr lang="ru-RU" smtClean="0">
                <a:solidFill>
                  <a:srgbClr val="C0504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17.12.2019</a:t>
            </a:fld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0BB7F5-791E-4F5A-B069-A20C241651E3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086184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9" y="514350"/>
            <a:ext cx="6858001" cy="2057400"/>
          </a:xfrm>
        </p:spPr>
        <p:txBody>
          <a:bodyPr anchor="ctr">
            <a:normAutofit/>
          </a:bodyPr>
          <a:lstStyle>
            <a:lvl1pPr algn="l">
              <a:defRPr sz="24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84659" y="2571750"/>
            <a:ext cx="6400800" cy="28575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60" y="3225801"/>
            <a:ext cx="6400800" cy="1263649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7B9F55-912A-4666-8831-141DED8881EB}" type="datetime1">
              <a:rPr lang="ru-RU" smtClean="0">
                <a:solidFill>
                  <a:srgbClr val="C0504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17.12.2019</a:t>
            </a:fld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0BB7F5-791E-4F5A-B069-A20C241651E3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8859" y="60916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14059" y="2076451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87788221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59" y="1504950"/>
            <a:ext cx="6400801" cy="1711200"/>
          </a:xfrm>
        </p:spPr>
        <p:txBody>
          <a:bodyPr anchor="b">
            <a:normAutofit/>
          </a:bodyPr>
          <a:lstStyle>
            <a:lvl1pPr algn="l">
              <a:defRPr sz="27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60" y="3371850"/>
            <a:ext cx="6400800" cy="112395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32565B-77D2-4A83-9AA0-93A75204C5FC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2AF6B0-8098-427E-9DDC-9007CCF5A35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20144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59" y="2571750"/>
            <a:ext cx="6400800" cy="1273050"/>
          </a:xfrm>
        </p:spPr>
        <p:txBody>
          <a:bodyPr anchor="b">
            <a:normAutofit/>
          </a:bodyPr>
          <a:lstStyle>
            <a:lvl1pPr algn="l">
              <a:defRPr sz="2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8" y="3849736"/>
            <a:ext cx="6401993" cy="645300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7B9F55-912A-4666-8831-141DED8881EB}" type="datetime1">
              <a:rPr lang="ru-RU" smtClean="0">
                <a:solidFill>
                  <a:srgbClr val="C0504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17.12.2019</a:t>
            </a:fld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0BB7F5-791E-4F5A-B069-A20C241651E3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654452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0" y="514350"/>
            <a:ext cx="6858000" cy="2057400"/>
          </a:xfrm>
        </p:spPr>
        <p:txBody>
          <a:bodyPr anchor="ctr">
            <a:normAutofit/>
          </a:bodyPr>
          <a:lstStyle>
            <a:lvl1pPr algn="l">
              <a:defRPr sz="24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3159" y="2946400"/>
            <a:ext cx="6400801" cy="7874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3733800"/>
            <a:ext cx="6400801" cy="7620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7B9F55-912A-4666-8831-141DED8881EB}" type="datetime1">
              <a:rPr lang="ru-RU" smtClean="0">
                <a:solidFill>
                  <a:srgbClr val="C0504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17.12.2019</a:t>
            </a:fld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0BB7F5-791E-4F5A-B069-A20C241651E3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8859" y="60916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14059" y="2076451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9963707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60" y="514350"/>
            <a:ext cx="7543800" cy="20574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3159" y="2946401"/>
            <a:ext cx="6400800" cy="62865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3575049"/>
            <a:ext cx="6400801" cy="92075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7B9F55-912A-4666-8831-141DED8881EB}" type="datetime1">
              <a:rPr lang="ru-RU" smtClean="0">
                <a:solidFill>
                  <a:srgbClr val="C0504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17.12.2019</a:t>
            </a:fld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0BB7F5-791E-4F5A-B069-A20C241651E3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348976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A6C16A-535B-4ABC-A105-7658BD06305B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4E0319-4005-4E71-8877-6514BCDA0A7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790512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3909" y="514350"/>
            <a:ext cx="1543050" cy="3429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514350"/>
            <a:ext cx="5867400" cy="398145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57EF45-CC39-46E4-8B1E-F5CB0DE02963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4BF5A-CDCA-4ABB-802A-443D3237E0A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92349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371600"/>
            <a:ext cx="8229600" cy="3226594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CE923-AD4B-47D6-BD7E-26DA299A8785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E8EEE-9704-4CC1-BA08-1780DAC4FD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48734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3159" y="514350"/>
            <a:ext cx="6000750" cy="2228851"/>
          </a:xfrm>
        </p:spPr>
        <p:txBody>
          <a:bodyPr anchor="b">
            <a:normAutofit/>
          </a:bodyPr>
          <a:lstStyle>
            <a:lvl1pPr algn="l">
              <a:defRPr sz="36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3159" y="2882900"/>
            <a:ext cx="4800600" cy="1460500"/>
          </a:xfrm>
        </p:spPr>
        <p:txBody>
          <a:bodyPr anchor="t">
            <a:normAutofit/>
          </a:bodyPr>
          <a:lstStyle>
            <a:lvl1pPr marL="0" indent="0" algn="l">
              <a:buNone/>
              <a:defRPr sz="1575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90EDF4-DD20-4DCF-B072-AD6FCF01C45E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7DEA3E-E4CB-407D-B657-CAF3B984051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6171009" y="6350"/>
            <a:ext cx="2857500" cy="28575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581128" y="68659"/>
            <a:ext cx="4560491" cy="456049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5426869" y="171450"/>
            <a:ext cx="3714750" cy="37147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5501878" y="24209"/>
            <a:ext cx="3639742" cy="3639742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5884070" y="457201"/>
            <a:ext cx="3257549" cy="325754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04684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B2FA0F-FF47-451C-B87B-620190FDCF6B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B4108-8E3B-4090-B5EB-83F9AF377A9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2977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59" y="1504950"/>
            <a:ext cx="6400801" cy="1711200"/>
          </a:xfrm>
        </p:spPr>
        <p:txBody>
          <a:bodyPr anchor="b">
            <a:normAutofit/>
          </a:bodyPr>
          <a:lstStyle>
            <a:lvl1pPr algn="l">
              <a:defRPr sz="27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60" y="3371850"/>
            <a:ext cx="6400800" cy="112395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74D41A-3A0D-413C-9EF9-6CA93514A039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385A86-A92A-4EA4-9618-82E9287A24D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01224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3159" y="514351"/>
            <a:ext cx="3703241" cy="271145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6100" y="514351"/>
            <a:ext cx="3700859" cy="271145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7C8E7C-0361-4305-A587-A5116F97FAB7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9D096-54BB-47B4-BC44-E02B886345B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1645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3159" y="514351"/>
            <a:ext cx="3703241" cy="271145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6100" y="514351"/>
            <a:ext cx="3700859" cy="271145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C0447C-026C-4A54-A97B-AE1B647CBB4A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B5067B-6953-409D-8918-D636A3095D2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55939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061" y="514350"/>
            <a:ext cx="3487340" cy="432197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3159" y="952897"/>
            <a:ext cx="3703241" cy="2272904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9299" y="514350"/>
            <a:ext cx="3498851" cy="432197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54909" y="946546"/>
            <a:ext cx="3696891" cy="2272904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FCAD9E-4683-4811-AE3A-049D2791325F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FE557B-FF79-4E09-86A0-C04C69E7BBD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59912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D3CCD1-9326-4A02-BDB6-FE0C93390EF5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25CCA8-A029-4ACE-A2F9-2618B1ED791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10205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5E16B-CEAE-4E87-AF93-2693D21954C4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FCF6E5-903C-4741-80A7-091C08420D9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644620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3759" y="514350"/>
            <a:ext cx="2743200" cy="1028700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159" y="514350"/>
            <a:ext cx="4457701" cy="398145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3759" y="1657350"/>
            <a:ext cx="2743200" cy="156845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7B3599-3657-4A23-859D-E0EF92DC4F9C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B3E528-E862-49EE-BC26-EE88018891A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33900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109" y="1085850"/>
            <a:ext cx="4514850" cy="857250"/>
          </a:xfrm>
        </p:spPr>
        <p:txBody>
          <a:bodyPr anchor="b">
            <a:normAutofit/>
          </a:bodyPr>
          <a:lstStyle>
            <a:lvl1pPr algn="l">
              <a:defRPr sz="21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1759" y="685800"/>
            <a:ext cx="2460731" cy="3429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109" y="2082800"/>
            <a:ext cx="4516041" cy="1536700"/>
          </a:xfrm>
        </p:spPr>
        <p:txBody>
          <a:bodyPr anchor="t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3AAE42-29CA-4A96-BBE2-BE8B1CE40100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440790-7843-4A66-BC88-B6E142EDED7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868359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14350" y="400050"/>
            <a:ext cx="8114109" cy="234315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1" y="2882900"/>
            <a:ext cx="6228158" cy="3429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2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A026FC8-E8C6-4B3E-BF1D-DACF36C04D91}" type="datetime1">
              <a:rPr lang="ru-RU" smtClean="0">
                <a:solidFill>
                  <a:srgbClr val="C0504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17.12.2019</a:t>
            </a:fld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0C51C1-313E-498A-A33E-EDB43AC6CAA6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35980"/>
      </p:ext>
    </p:extLst>
  </p:cSld>
  <p:clrMapOvr>
    <a:masterClrMapping/>
  </p:clrMapOvr>
  <p:hf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60" y="514350"/>
            <a:ext cx="7543800" cy="2057400"/>
          </a:xfrm>
        </p:spPr>
        <p:txBody>
          <a:bodyPr anchor="ctr">
            <a:normAutofit/>
          </a:bodyPr>
          <a:lstStyle>
            <a:lvl1pPr algn="l">
              <a:defRPr sz="2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3086100"/>
            <a:ext cx="6401991" cy="1409700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A026FC8-E8C6-4B3E-BF1D-DACF36C04D91}" type="datetime1">
              <a:rPr lang="ru-RU" smtClean="0">
                <a:solidFill>
                  <a:srgbClr val="C0504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17.12.2019</a:t>
            </a:fld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0C51C1-313E-498A-A33E-EDB43AC6CAA6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937034"/>
      </p:ext>
    </p:extLst>
  </p:cSld>
  <p:clrMapOvr>
    <a:masterClrMapping/>
  </p:clrMapOvr>
  <p:hf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9" y="514350"/>
            <a:ext cx="6858001" cy="2057400"/>
          </a:xfrm>
        </p:spPr>
        <p:txBody>
          <a:bodyPr anchor="ctr">
            <a:normAutofit/>
          </a:bodyPr>
          <a:lstStyle>
            <a:lvl1pPr algn="l">
              <a:defRPr sz="24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84659" y="2571750"/>
            <a:ext cx="6400800" cy="28575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60" y="3225801"/>
            <a:ext cx="6400800" cy="1263649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A026FC8-E8C6-4B3E-BF1D-DACF36C04D91}" type="datetime1">
              <a:rPr lang="ru-RU" smtClean="0">
                <a:solidFill>
                  <a:srgbClr val="C0504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17.12.2019</a:t>
            </a:fld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0C51C1-313E-498A-A33E-EDB43AC6CAA6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8859" y="60916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14059" y="2076451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04869642"/>
      </p:ext>
    </p:extLst>
  </p:cSld>
  <p:clrMapOvr>
    <a:masterClrMapping/>
  </p:clrMapOvr>
  <p:hf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59" y="2571750"/>
            <a:ext cx="6400800" cy="1273050"/>
          </a:xfrm>
        </p:spPr>
        <p:txBody>
          <a:bodyPr anchor="b">
            <a:normAutofit/>
          </a:bodyPr>
          <a:lstStyle>
            <a:lvl1pPr algn="l">
              <a:defRPr sz="2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8" y="3849736"/>
            <a:ext cx="6401993" cy="645300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A026FC8-E8C6-4B3E-BF1D-DACF36C04D91}" type="datetime1">
              <a:rPr lang="ru-RU" smtClean="0">
                <a:solidFill>
                  <a:srgbClr val="C0504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17.12.2019</a:t>
            </a:fld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0C51C1-313E-498A-A33E-EDB43AC6CAA6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142053"/>
      </p:ext>
    </p:extLst>
  </p:cSld>
  <p:clrMapOvr>
    <a:masterClrMapping/>
  </p:clrMapOvr>
  <p:hf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0" y="514350"/>
            <a:ext cx="6858000" cy="2057400"/>
          </a:xfrm>
        </p:spPr>
        <p:txBody>
          <a:bodyPr anchor="ctr">
            <a:normAutofit/>
          </a:bodyPr>
          <a:lstStyle>
            <a:lvl1pPr algn="l">
              <a:defRPr sz="24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3159" y="2946400"/>
            <a:ext cx="6400801" cy="7874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3733800"/>
            <a:ext cx="6400801" cy="7620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A026FC8-E8C6-4B3E-BF1D-DACF36C04D91}" type="datetime1">
              <a:rPr lang="ru-RU" smtClean="0">
                <a:solidFill>
                  <a:srgbClr val="C0504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17.12.2019</a:t>
            </a:fld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0C51C1-313E-498A-A33E-EDB43AC6CAA6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8859" y="60916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14059" y="2076451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48500800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061" y="514350"/>
            <a:ext cx="3487340" cy="432197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3159" y="952897"/>
            <a:ext cx="3703241" cy="2272904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9299" y="514350"/>
            <a:ext cx="3498851" cy="432197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54909" y="946546"/>
            <a:ext cx="3696891" cy="2272904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850348-B09B-47C6-BB65-66B3EA2B95BB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CB140C-AFBD-4E60-A7B9-6BAF586F08E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515780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60" y="514350"/>
            <a:ext cx="7543800" cy="20574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3159" y="2946401"/>
            <a:ext cx="6400800" cy="62865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3575049"/>
            <a:ext cx="6400801" cy="92075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A026FC8-E8C6-4B3E-BF1D-DACF36C04D91}" type="datetime1">
              <a:rPr lang="ru-RU" smtClean="0">
                <a:solidFill>
                  <a:srgbClr val="C0504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17.12.2019</a:t>
            </a:fld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0C51C1-313E-498A-A33E-EDB43AC6CAA6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415439"/>
      </p:ext>
    </p:extLst>
  </p:cSld>
  <p:clrMapOvr>
    <a:masterClrMapping/>
  </p:clrMapOvr>
  <p:hf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A3277F-35ED-4052-9210-A16970609FD1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589088-FD8D-4EB4-B3B2-B3EFEB08AAB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19347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3909" y="514350"/>
            <a:ext cx="1543050" cy="3429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514350"/>
            <a:ext cx="5867400" cy="398145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5A0C3C-0287-49BC-8075-26406B54F452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5D06A-1891-4E5E-98F2-D16C0D4438E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46646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1989535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3789409"/>
            <a:ext cx="5637010" cy="661589"/>
          </a:xfrm>
        </p:spPr>
        <p:txBody>
          <a:bodyPr>
            <a:normAutofit/>
          </a:bodyPr>
          <a:lstStyle>
            <a:lvl1pPr marL="0" indent="0" algn="l">
              <a:buNone/>
              <a:defRPr sz="165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2" y="2349218"/>
            <a:ext cx="7175351" cy="1344875"/>
          </a:xfrm>
          <a:effectLst/>
        </p:spPr>
        <p:txBody>
          <a:bodyPr/>
          <a:lstStyle>
            <a:lvl1pPr marL="480060" indent="-342900" algn="l">
              <a:defRPr sz="405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44B60-482A-44BC-AC3B-B43DA8CE01C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17.12.2019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704DD-24DA-43DF-B9DB-A51BB47D4A91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641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548640"/>
            <a:ext cx="6400800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86708-15AE-44D9-AF20-AD31FC69A11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17.12.2019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80926-28E2-435A-A2B3-5BBFA28DB20D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32439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1989535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1629486"/>
            <a:ext cx="5966666" cy="1817510"/>
          </a:xfrm>
          <a:effectLst/>
        </p:spPr>
        <p:txBody>
          <a:bodyPr anchor="b"/>
          <a:lstStyle>
            <a:lvl1pPr algn="r">
              <a:defRPr sz="345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3455633"/>
            <a:ext cx="5970494" cy="626595"/>
          </a:xfrm>
        </p:spPr>
        <p:txBody>
          <a:bodyPr/>
          <a:lstStyle>
            <a:lvl1pPr marL="0" indent="0" algn="r">
              <a:buNone/>
              <a:defRPr sz="1500">
                <a:solidFill>
                  <a:schemeClr val="tx2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35888-F3F4-4C9E-B7AA-D88DB20F2A9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17.12.2019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E35F7-39A7-431C-B0D2-E9C109684062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42616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548639"/>
            <a:ext cx="3346704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548640"/>
            <a:ext cx="3346704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C671B-72ED-4778-B992-63057D30A26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17.12.2019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1BAAA-3442-47C6-A039-8C9849AFA0DB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28170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8640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1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050245"/>
            <a:ext cx="3346704" cy="2057400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548640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1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049274"/>
            <a:ext cx="3346704" cy="2057400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6ACA2-B08A-4D17-AC47-4D70E9C51569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17.12.2019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DE926-D929-4282-8077-420B92D2E01C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68922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7FCD2-4A55-4663-8BF8-8235946C72AF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17.12.2019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04799-AF95-4EAE-B7F6-03EFAA97F0BB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68138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536F5-4AB3-4306-85BB-3C85C8B17689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17.12.2019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B4A2-CC59-4947-8527-67FCE3D90166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065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91EA61-B292-49BB-A319-45078E8821E5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34E6B7-D2C3-450A-A6ED-4F312197043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594529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1657350"/>
            <a:ext cx="3636085" cy="943870"/>
          </a:xfrm>
          <a:effectLst/>
        </p:spPr>
        <p:txBody>
          <a:bodyPr anchor="b"/>
          <a:lstStyle>
            <a:lvl1pPr marL="171450" indent="-171450" algn="l">
              <a:defRPr sz="21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548640"/>
            <a:ext cx="4017085" cy="3671048"/>
          </a:xfrm>
        </p:spPr>
        <p:txBody>
          <a:bodyPr anchor="ctr"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2623351"/>
            <a:ext cx="3388660" cy="1604639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9DED9-F029-43D5-982F-3E4B42CDEDE7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17.12.2019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8786F-5F1F-4AC8-9EC2-E80B4A4282A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4418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1989535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857250"/>
            <a:ext cx="4114800" cy="2345855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757865"/>
            <a:ext cx="3694114" cy="1622265"/>
          </a:xfrm>
        </p:spPr>
        <p:txBody>
          <a:bodyPr anchor="b"/>
          <a:lstStyle>
            <a:lvl1pPr marL="137160" indent="-137160">
              <a:buFont typeface="Georgia" pitchFamily="18" charset="0"/>
              <a:buChar char="*"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3348316"/>
            <a:ext cx="6383538" cy="857250"/>
          </a:xfrm>
        </p:spPr>
        <p:txBody>
          <a:bodyPr anchor="b"/>
          <a:lstStyle>
            <a:lvl1pPr algn="l">
              <a:defRPr sz="345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0AE46-9F38-47E7-959E-8134F9F91F41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17.12.2019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C3976-5CB1-444D-83B1-483A521C4281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73835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548639"/>
            <a:ext cx="6400800" cy="260604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BD1FF-4C25-48C8-ABC2-0B866C12090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17.12.2019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549DA-65B7-4934-9121-09E482931301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3177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282388"/>
            <a:ext cx="2057400" cy="3928754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4" y="548640"/>
            <a:ext cx="4829287" cy="36710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7A49C-E570-4DC1-BB46-351F7B9A4621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17.12.2019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52934-A1F3-43C6-838F-7BB0F1A59852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25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479115-7387-46AD-B647-6D58080460A5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C4E876-F1D1-4C8B-BD1F-9C7219D2B9C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1229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3759" y="514350"/>
            <a:ext cx="2743200" cy="1028700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159" y="514350"/>
            <a:ext cx="4457701" cy="398145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3759" y="1657350"/>
            <a:ext cx="2743200" cy="156845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1018AD-9085-419C-9095-2074C37AD66F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258325-D46F-4642-BB46-4EF90B540B9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0823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109" y="1085850"/>
            <a:ext cx="4514850" cy="857250"/>
          </a:xfrm>
        </p:spPr>
        <p:txBody>
          <a:bodyPr anchor="b">
            <a:normAutofit/>
          </a:bodyPr>
          <a:lstStyle>
            <a:lvl1pPr algn="l">
              <a:defRPr sz="21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1759" y="685800"/>
            <a:ext cx="2460731" cy="3429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109" y="2082800"/>
            <a:ext cx="4516041" cy="1536700"/>
          </a:xfrm>
        </p:spPr>
        <p:txBody>
          <a:bodyPr anchor="t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C76C782-E0E3-488E-82F6-5BD98EEE64EB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FAD41C-7F88-495F-907B-9FECA172DE3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8563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905227" y="2222500"/>
            <a:ext cx="2236394" cy="2406650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3159" y="3365499"/>
            <a:ext cx="6400800" cy="11303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514351"/>
            <a:ext cx="6400800" cy="2711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75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8A99EF8A-69D9-432F-B5A5-E982FAEBD15D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17.12.2019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75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C0504D"/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4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749FF08F-0C2D-4945-8ECB-7A2A194AC70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45604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  <p:sldLayoutId id="2147483766" r:id="rId17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5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3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2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905227" y="2222500"/>
            <a:ext cx="2236394" cy="2406650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3159" y="3365499"/>
            <a:ext cx="6400800" cy="11303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514351"/>
            <a:ext cx="6400800" cy="2711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75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7B9F55-912A-4666-8831-141DED8881EB}" type="datetime1">
              <a:rPr lang="ru-RU" smtClean="0">
                <a:solidFill>
                  <a:srgbClr val="C0504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17.12.2019</a:t>
            </a:fld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75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4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0BB7F5-791E-4F5A-B069-A20C241651E3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3252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  <p:sldLayoutId id="2147483784" r:id="rId17"/>
    <p:sldLayoutId id="2147483923" r:id="rId18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5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3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2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905227" y="2222500"/>
            <a:ext cx="2236394" cy="2406650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3159" y="3365499"/>
            <a:ext cx="6400800" cy="11303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514351"/>
            <a:ext cx="6400800" cy="2711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75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7B9F55-912A-4666-8831-141DED8881EB}" type="datetime1">
              <a:rPr lang="ru-RU" smtClean="0">
                <a:solidFill>
                  <a:srgbClr val="C0504D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17.12.2019</a:t>
            </a:fld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75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C0504D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4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0BB7F5-791E-4F5A-B069-A20C241651E3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4734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  <p:sldLayoutId id="2147483905" r:id="rId12"/>
    <p:sldLayoutId id="2147483906" r:id="rId13"/>
    <p:sldLayoutId id="2147483907" r:id="rId14"/>
    <p:sldLayoutId id="2147483908" r:id="rId15"/>
    <p:sldLayoutId id="2147483909" r:id="rId16"/>
    <p:sldLayoutId id="2147483910" r:id="rId17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5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3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2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29050"/>
            <a:ext cx="9144000" cy="131445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2905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826544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6" y="3278981"/>
            <a:ext cx="6511925" cy="85725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561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548879"/>
            <a:ext cx="6400800" cy="2606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4629150"/>
            <a:ext cx="2514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25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15DAEC6-7E79-4D1F-8C1F-CC725341E9FC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17.12.2019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629150"/>
            <a:ext cx="33528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25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4629150"/>
            <a:ext cx="18288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F21C75-54A4-409F-85B9-4A76916A74CC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183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</p:sldLayoutIdLst>
  <p:timing>
    <p:tnLst>
      <p:par>
        <p:cTn id="1" dur="indefinite" restart="never" nodeType="tmRoot"/>
      </p:par>
    </p:tnLst>
  </p:timing>
  <p:txStyles>
    <p:titleStyle>
      <a:lvl1pPr marL="239316" indent="-239316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345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239316" indent="-239316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3450" b="1">
          <a:solidFill>
            <a:schemeClr val="tx1"/>
          </a:solidFill>
          <a:latin typeface="Trebuchet MS" pitchFamily="34" charset="0"/>
        </a:defRPr>
      </a:lvl2pPr>
      <a:lvl3pPr marL="239316" indent="-239316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3450" b="1">
          <a:solidFill>
            <a:schemeClr val="tx1"/>
          </a:solidFill>
          <a:latin typeface="Trebuchet MS" pitchFamily="34" charset="0"/>
        </a:defRPr>
      </a:lvl3pPr>
      <a:lvl4pPr marL="239316" indent="-239316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3450" b="1">
          <a:solidFill>
            <a:schemeClr val="tx1"/>
          </a:solidFill>
          <a:latin typeface="Trebuchet MS" pitchFamily="34" charset="0"/>
        </a:defRPr>
      </a:lvl4pPr>
      <a:lvl5pPr marL="239316" indent="-239316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345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171450" indent="-136922" algn="l" rtl="0" eaLnBrk="0" fontAlgn="base" hangingPunct="0">
        <a:spcBef>
          <a:spcPct val="20000"/>
        </a:spcBef>
        <a:spcAft>
          <a:spcPts val="225"/>
        </a:spcAft>
        <a:buClr>
          <a:srgbClr val="C3260C"/>
        </a:buClr>
        <a:buSzPct val="130000"/>
        <a:buFont typeface="Georgia" pitchFamily="18" charset="0"/>
        <a:buChar char="*"/>
        <a:defRPr sz="1650" kern="1200">
          <a:solidFill>
            <a:srgbClr val="404040"/>
          </a:solidFill>
          <a:latin typeface="+mn-lt"/>
          <a:ea typeface="+mn-ea"/>
          <a:cs typeface="+mn-cs"/>
        </a:defRPr>
      </a:lvl1pPr>
      <a:lvl2pPr marL="410766" indent="-136922" algn="l" rtl="0" eaLnBrk="0" fontAlgn="base" hangingPunct="0">
        <a:spcBef>
          <a:spcPct val="20000"/>
        </a:spcBef>
        <a:spcAft>
          <a:spcPts val="225"/>
        </a:spcAft>
        <a:buClr>
          <a:srgbClr val="C3260C"/>
        </a:buClr>
        <a:buSzPct val="130000"/>
        <a:buFont typeface="Georgia" pitchFamily="18" charset="0"/>
        <a:buChar char="*"/>
        <a:defRPr sz="1500" kern="1200">
          <a:solidFill>
            <a:srgbClr val="404040"/>
          </a:solidFill>
          <a:latin typeface="+mn-lt"/>
          <a:ea typeface="+mn-ea"/>
          <a:cs typeface="+mn-cs"/>
        </a:defRPr>
      </a:lvl2pPr>
      <a:lvl3pPr marL="616744" indent="-136922" algn="l" rtl="0" eaLnBrk="0" fontAlgn="base" hangingPunct="0">
        <a:spcBef>
          <a:spcPct val="20000"/>
        </a:spcBef>
        <a:spcAft>
          <a:spcPts val="225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822722" indent="-136922" algn="l" rtl="0" eaLnBrk="0" fontAlgn="base" hangingPunct="0">
        <a:spcBef>
          <a:spcPct val="20000"/>
        </a:spcBef>
        <a:spcAft>
          <a:spcPts val="225"/>
        </a:spcAft>
        <a:buClr>
          <a:srgbClr val="C3260C"/>
        </a:buClr>
        <a:buSzPct val="130000"/>
        <a:buFont typeface="Georgia" pitchFamily="18" charset="0"/>
        <a:buChar char="*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1041797" indent="-136922" algn="l" rtl="0" eaLnBrk="0" fontAlgn="base" hangingPunct="0">
        <a:spcBef>
          <a:spcPct val="20000"/>
        </a:spcBef>
        <a:spcAft>
          <a:spcPts val="225"/>
        </a:spcAft>
        <a:buClr>
          <a:srgbClr val="C3260C"/>
        </a:buClr>
        <a:buSzPct val="130000"/>
        <a:buFont typeface="Georgia" pitchFamily="18" charset="0"/>
        <a:buChar char="*"/>
        <a:defRPr sz="1050" kern="1200">
          <a:solidFill>
            <a:srgbClr val="404040"/>
          </a:solidFill>
          <a:latin typeface="+mn-lt"/>
          <a:ea typeface="+mn-ea"/>
          <a:cs typeface="+mn-cs"/>
        </a:defRPr>
      </a:lvl5pPr>
      <a:lvl6pPr marL="1248156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474470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714500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940814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jpeg"/><Relationship Id="rId18" Type="http://schemas.openxmlformats.org/officeDocument/2006/relationships/image" Target="../media/image39.png"/><Relationship Id="rId3" Type="http://schemas.openxmlformats.org/officeDocument/2006/relationships/image" Target="../media/image24.jpeg"/><Relationship Id="rId21" Type="http://schemas.openxmlformats.org/officeDocument/2006/relationships/image" Target="../media/image42.png"/><Relationship Id="rId7" Type="http://schemas.openxmlformats.org/officeDocument/2006/relationships/image" Target="../media/image28.png"/><Relationship Id="rId12" Type="http://schemas.openxmlformats.org/officeDocument/2006/relationships/image" Target="../media/image33.jpeg"/><Relationship Id="rId17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7.png"/><Relationship Id="rId11" Type="http://schemas.openxmlformats.org/officeDocument/2006/relationships/image" Target="../media/image32.jpeg"/><Relationship Id="rId24" Type="http://schemas.openxmlformats.org/officeDocument/2006/relationships/image" Target="../media/image45.jpe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23" Type="http://schemas.openxmlformats.org/officeDocument/2006/relationships/image" Target="../media/image44.jpeg"/><Relationship Id="rId10" Type="http://schemas.openxmlformats.org/officeDocument/2006/relationships/image" Target="../media/image31.jpeg"/><Relationship Id="rId19" Type="http://schemas.openxmlformats.org/officeDocument/2006/relationships/image" Target="../media/image40.png"/><Relationship Id="rId4" Type="http://schemas.openxmlformats.org/officeDocument/2006/relationships/image" Target="../media/image25.jpeg"/><Relationship Id="rId9" Type="http://schemas.openxmlformats.org/officeDocument/2006/relationships/image" Target="../media/image30.png"/><Relationship Id="rId14" Type="http://schemas.openxmlformats.org/officeDocument/2006/relationships/image" Target="../media/image35.png"/><Relationship Id="rId22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4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5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5" Type="http://schemas.openxmlformats.org/officeDocument/2006/relationships/image" Target="../media/image1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3491880" y="267494"/>
            <a:ext cx="5540156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8914" name="Заголовок 1"/>
          <p:cNvSpPr>
            <a:spLocks noGrp="1"/>
          </p:cNvSpPr>
          <p:nvPr>
            <p:ph type="ctrTitle"/>
          </p:nvPr>
        </p:nvSpPr>
        <p:spPr>
          <a:xfrm>
            <a:off x="71798" y="1101152"/>
            <a:ext cx="3564098" cy="6429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b="1" dirty="0">
                <a:solidFill>
                  <a:srgbClr val="FF0000"/>
                </a:solidFill>
              </a:rPr>
              <a:t>БЮДЖЕТ ДЛЯ ГРАЖДАН</a:t>
            </a:r>
          </a:p>
        </p:txBody>
      </p:sp>
      <p:sp>
        <p:nvSpPr>
          <p:cNvPr id="389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798" y="2312037"/>
            <a:ext cx="6876466" cy="1143000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ru-RU" sz="27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 бюджета Чертковского района на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7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 и на плановый период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7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27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годов</a:t>
            </a:r>
          </a:p>
        </p:txBody>
      </p:sp>
    </p:spTree>
    <p:extLst>
      <p:ext uri="{BB962C8B-B14F-4D97-AF65-F5344CB8AC3E}">
        <p14:creationId xmlns:p14="http://schemas.microsoft.com/office/powerpoint/2010/main" val="174893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87474"/>
            <a:ext cx="9036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cs typeface="Arial" charset="0"/>
              </a:rPr>
              <a:t>ДИНАМИКА ПОСТУПЛЕНИЙ НАЛОГА НА ДОХОДЫ ФИЗИЧЕСКИХ </a:t>
            </a:r>
            <a:r>
              <a:rPr lang="ru-RU" sz="2400" b="1" cap="all" dirty="0" smtClean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cs typeface="Arial" charset="0"/>
              </a:rPr>
              <a:t>ЛИЦ РАЙОННОГО </a:t>
            </a:r>
            <a:r>
              <a:rPr lang="ru-RU" sz="24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cs typeface="Arial" charset="0"/>
              </a:rPr>
              <a:t>БЮДЖЕТА</a:t>
            </a:r>
          </a:p>
        </p:txBody>
      </p:sp>
      <p:pic>
        <p:nvPicPr>
          <p:cNvPr id="2050" name="Picture 2" descr="https://img08.rl0.ru/4dc1d916ec7bb88a19dffb40e559ba5b/c867x577/1ray.ru/upload/uploaded_image/2017-02-22/3_4557f7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35496" y="1222772"/>
            <a:ext cx="2448272" cy="329436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4092903106"/>
              </p:ext>
            </p:extLst>
          </p:nvPr>
        </p:nvGraphicFramePr>
        <p:xfrm>
          <a:off x="2339752" y="1059582"/>
          <a:ext cx="6384032" cy="3847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7452320" y="879515"/>
            <a:ext cx="15297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1600" b="1" dirty="0" smtClean="0">
                <a:solidFill>
                  <a:prstClr val="black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млн</a:t>
            </a:r>
            <a:r>
              <a:rPr lang="ru-RU" sz="1600" b="1" dirty="0">
                <a:solidFill>
                  <a:prstClr val="black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. рублей</a:t>
            </a:r>
          </a:p>
        </p:txBody>
      </p:sp>
    </p:spTree>
    <p:extLst>
      <p:ext uri="{BB962C8B-B14F-4D97-AF65-F5344CB8AC3E}">
        <p14:creationId xmlns:p14="http://schemas.microsoft.com/office/powerpoint/2010/main" val="189044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96" y="33469"/>
            <a:ext cx="9001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Межбюджетные трансферты бюджету Чертковского района на исполнение полномочий на 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2020 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год</a:t>
            </a:r>
          </a:p>
        </p:txBody>
      </p:sp>
      <p:sp>
        <p:nvSpPr>
          <p:cNvPr id="4" name="Облако 3"/>
          <p:cNvSpPr/>
          <p:nvPr/>
        </p:nvSpPr>
        <p:spPr>
          <a:xfrm>
            <a:off x="2353177" y="2050822"/>
            <a:ext cx="2322537" cy="1278532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b="1" dirty="0" smtClean="0">
                <a:solidFill>
                  <a:prstClr val="black"/>
                </a:solidFill>
              </a:rPr>
              <a:t>807,0</a:t>
            </a:r>
            <a:endParaRPr lang="ru-RU" sz="1500" b="1" dirty="0">
              <a:solidFill>
                <a:prstClr val="black"/>
              </a:solidFill>
            </a:endParaRPr>
          </a:p>
          <a:p>
            <a:pPr algn="ctr">
              <a:defRPr/>
            </a:pPr>
            <a:r>
              <a:rPr lang="ru-RU" sz="1500" b="1" dirty="0">
                <a:solidFill>
                  <a:prstClr val="black"/>
                </a:solidFill>
              </a:rPr>
              <a:t>млн. рублей</a:t>
            </a:r>
          </a:p>
        </p:txBody>
      </p:sp>
      <p:sp>
        <p:nvSpPr>
          <p:cNvPr id="5" name="Прямоугольник с одним вырезанным скругленным углом 4"/>
          <p:cNvSpPr/>
          <p:nvPr/>
        </p:nvSpPr>
        <p:spPr>
          <a:xfrm>
            <a:off x="4932040" y="919020"/>
            <a:ext cx="1584176" cy="858055"/>
          </a:xfrm>
          <a:prstGeom prst="snip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prstClr val="black"/>
                </a:solidFill>
              </a:rPr>
              <a:t>Субвенции </a:t>
            </a:r>
            <a:r>
              <a:rPr lang="ru-RU" sz="1350" dirty="0" smtClean="0">
                <a:solidFill>
                  <a:prstClr val="black"/>
                </a:solidFill>
              </a:rPr>
              <a:t>631,1 </a:t>
            </a:r>
            <a:r>
              <a:rPr lang="ru-RU" sz="1350" dirty="0">
                <a:solidFill>
                  <a:prstClr val="black"/>
                </a:solidFill>
              </a:rPr>
              <a:t>млн. рублей</a:t>
            </a:r>
          </a:p>
        </p:txBody>
      </p:sp>
      <p:sp>
        <p:nvSpPr>
          <p:cNvPr id="6" name="Прямоугольник с одним вырезанным скругленным углом 5"/>
          <p:cNvSpPr/>
          <p:nvPr/>
        </p:nvSpPr>
        <p:spPr>
          <a:xfrm>
            <a:off x="827584" y="930982"/>
            <a:ext cx="1602178" cy="846094"/>
          </a:xfrm>
          <a:prstGeom prst="snip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prstClr val="white"/>
                </a:solidFill>
              </a:rPr>
              <a:t>Дотация</a:t>
            </a:r>
          </a:p>
          <a:p>
            <a:pPr algn="ctr">
              <a:defRPr/>
            </a:pPr>
            <a:r>
              <a:rPr lang="ru-RU" sz="1350" dirty="0" smtClean="0">
                <a:solidFill>
                  <a:prstClr val="white"/>
                </a:solidFill>
              </a:rPr>
              <a:t>148,6 </a:t>
            </a:r>
            <a:r>
              <a:rPr lang="ru-RU" sz="1350" dirty="0">
                <a:solidFill>
                  <a:prstClr val="white"/>
                </a:solidFill>
              </a:rPr>
              <a:t>млн. рублей</a:t>
            </a:r>
          </a:p>
        </p:txBody>
      </p:sp>
      <p:sp>
        <p:nvSpPr>
          <p:cNvPr id="7" name="Прямоугольник с одним вырезанным скругленным углом 6"/>
          <p:cNvSpPr/>
          <p:nvPr/>
        </p:nvSpPr>
        <p:spPr>
          <a:xfrm>
            <a:off x="1488895" y="3939902"/>
            <a:ext cx="1728564" cy="1008334"/>
          </a:xfrm>
          <a:prstGeom prst="snip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prstClr val="white"/>
                </a:solidFill>
              </a:rPr>
              <a:t>Иные межбюджетные трансферты </a:t>
            </a:r>
            <a:r>
              <a:rPr lang="ru-RU" sz="1350" dirty="0" smtClean="0">
                <a:solidFill>
                  <a:prstClr val="white"/>
                </a:solidFill>
              </a:rPr>
              <a:t>6,7 </a:t>
            </a:r>
            <a:r>
              <a:rPr lang="ru-RU" sz="1350" dirty="0">
                <a:solidFill>
                  <a:prstClr val="white"/>
                </a:solidFill>
              </a:rPr>
              <a:t>млн. рублей</a:t>
            </a:r>
          </a:p>
        </p:txBody>
      </p:sp>
      <p:sp>
        <p:nvSpPr>
          <p:cNvPr id="8" name="Овал 7"/>
          <p:cNvSpPr/>
          <p:nvPr/>
        </p:nvSpPr>
        <p:spPr>
          <a:xfrm>
            <a:off x="5823400" y="2843300"/>
            <a:ext cx="2132976" cy="116861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b="1" dirty="0">
                <a:solidFill>
                  <a:prstClr val="white"/>
                </a:solidFill>
              </a:rPr>
              <a:t>Субсидии </a:t>
            </a:r>
          </a:p>
          <a:p>
            <a:pPr algn="ctr">
              <a:defRPr/>
            </a:pPr>
            <a:r>
              <a:rPr lang="ru-RU" sz="1350" b="1" dirty="0" smtClean="0">
                <a:solidFill>
                  <a:prstClr val="white"/>
                </a:solidFill>
              </a:rPr>
              <a:t>20,6 </a:t>
            </a:r>
            <a:r>
              <a:rPr lang="ru-RU" sz="1350" b="1" dirty="0">
                <a:solidFill>
                  <a:prstClr val="white"/>
                </a:solidFill>
              </a:rPr>
              <a:t>млн. рублей</a:t>
            </a:r>
          </a:p>
        </p:txBody>
      </p:sp>
      <p:sp>
        <p:nvSpPr>
          <p:cNvPr id="3" name="Стрелка вправо 2"/>
          <p:cNvSpPr/>
          <p:nvPr/>
        </p:nvSpPr>
        <p:spPr>
          <a:xfrm rot="13366585">
            <a:off x="1503098" y="2069982"/>
            <a:ext cx="1063503" cy="2318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7358625">
            <a:off x="2143716" y="3451566"/>
            <a:ext cx="870989" cy="231889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866346">
            <a:off x="4337077" y="3098507"/>
            <a:ext cx="1482076" cy="23188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19441091">
            <a:off x="4544358" y="1994932"/>
            <a:ext cx="837219" cy="231889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27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Прямоугольник 11"/>
          <p:cNvSpPr>
            <a:spLocks noChangeArrowheads="1"/>
          </p:cNvSpPr>
          <p:nvPr/>
        </p:nvSpPr>
        <p:spPr bwMode="auto">
          <a:xfrm>
            <a:off x="7236296" y="1203598"/>
            <a:ext cx="161967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prstClr val="black"/>
                </a:solidFill>
                <a:latin typeface="Arial" charset="0"/>
              </a:rPr>
              <a:t>млн. </a:t>
            </a:r>
            <a:r>
              <a:rPr lang="ru-RU" sz="1400" b="1" dirty="0">
                <a:solidFill>
                  <a:prstClr val="black"/>
                </a:solidFill>
                <a:latin typeface="Arial" charset="0"/>
              </a:rPr>
              <a:t>рублей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2008" y="243850"/>
            <a:ext cx="9144000" cy="64807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ea typeface="+mn-ea"/>
                <a:cs typeface="+mn-cs"/>
              </a:rPr>
              <a:t>Безвозмездные поступления из областного бюджета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175699"/>
              </p:ext>
            </p:extLst>
          </p:nvPr>
        </p:nvGraphicFramePr>
        <p:xfrm>
          <a:off x="323528" y="1491630"/>
          <a:ext cx="8424936" cy="3081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год</a:t>
                      </a:r>
                    </a:p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чтение)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год</a:t>
                      </a:r>
                    </a:p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</a:p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</a:p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224">
                <a:tc>
                  <a:txBody>
                    <a:bodyPr/>
                    <a:lstStyle/>
                    <a:p>
                      <a:pPr algn="ctr">
                        <a:tabLst>
                          <a:tab pos="989013" algn="l"/>
                        </a:tabLst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ВСЕГО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911,8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807,0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790,2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966,4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3727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107,1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148,7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89,8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89,8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Целевые трансферты из областного бюджета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804,7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658,3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700,4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876,6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0" y="5147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</a:rPr>
              <a:t>Основные приоритеты и подходы к формированию расходов районного бюджета на 2020-2022 годы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1131070"/>
            <a:ext cx="8568952" cy="864096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bg1"/>
                </a:solidFill>
              </a:rPr>
              <a:t>Исходные данные на 2020 и 2022 годы – утвержденные ассигнования в решении Собрания депутатов от 26.12.2018 № 300 «О бюджете Чертковского района на 2019 – 2021 годов», на 2022 год – бюджетные ассигнования 2021 года, установленные этим решением и муниципальными программами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3528" y="2074910"/>
            <a:ext cx="8568952" cy="86409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bg1"/>
                </a:solidFill>
              </a:rPr>
              <a:t>Основной приоритет – достижение национальных целей развития посредствам реализации региональных проектов в соответствии с Указом Президента РФ от 07.05.2018 №204 «О национальных целях и стратегических задачах развития Российской Федерации на период до 2024 года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3016922"/>
            <a:ext cx="8568952" cy="43204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bg1"/>
                </a:solidFill>
              </a:rPr>
              <a:t>Индексация социальных выплат исходя из уровня инфляции с 1 января 2020 года на 3,8 процента, с 1 января 2021 года на 4,0 процента, с 1 января 2022 года на 4,0 процента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4385" y="3519366"/>
            <a:ext cx="8568952" cy="59393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bg1"/>
                </a:solidFill>
              </a:rPr>
              <a:t>Индексация размеров оплаты труда работников муниципальных учреждений, органов местного самоуправления на прогнозный </a:t>
            </a:r>
            <a:r>
              <a:rPr lang="ru-RU" sz="1400" dirty="0">
                <a:solidFill>
                  <a:schemeClr val="bg1"/>
                </a:solidFill>
              </a:rPr>
              <a:t>уровень инфляции с 1 </a:t>
            </a:r>
            <a:r>
              <a:rPr lang="ru-RU" sz="1400" dirty="0" smtClean="0">
                <a:solidFill>
                  <a:schemeClr val="bg1"/>
                </a:solidFill>
              </a:rPr>
              <a:t>октября 2020 </a:t>
            </a:r>
            <a:r>
              <a:rPr lang="ru-RU" sz="1400" dirty="0">
                <a:solidFill>
                  <a:schemeClr val="bg1"/>
                </a:solidFill>
              </a:rPr>
              <a:t>года на </a:t>
            </a:r>
            <a:r>
              <a:rPr lang="ru-RU" sz="1400" dirty="0" smtClean="0">
                <a:solidFill>
                  <a:schemeClr val="bg1"/>
                </a:solidFill>
              </a:rPr>
              <a:t>3,8 </a:t>
            </a:r>
            <a:r>
              <a:rPr lang="ru-RU" sz="1400" dirty="0">
                <a:solidFill>
                  <a:schemeClr val="bg1"/>
                </a:solidFill>
              </a:rPr>
              <a:t>процента, с 1 </a:t>
            </a:r>
            <a:r>
              <a:rPr lang="ru-RU" sz="1400" dirty="0" smtClean="0">
                <a:solidFill>
                  <a:schemeClr val="bg1"/>
                </a:solidFill>
              </a:rPr>
              <a:t>октября 2021и </a:t>
            </a:r>
            <a:r>
              <a:rPr lang="ru-RU" sz="1400" dirty="0">
                <a:solidFill>
                  <a:schemeClr val="bg1"/>
                </a:solidFill>
              </a:rPr>
              <a:t>2022 года на 4,0 </a:t>
            </a:r>
            <a:r>
              <a:rPr lang="ru-RU" sz="1400" dirty="0" smtClean="0">
                <a:solidFill>
                  <a:schemeClr val="bg1"/>
                </a:solidFill>
              </a:rPr>
              <a:t>процента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528" y="4155926"/>
            <a:ext cx="8568952" cy="737952"/>
          </a:xfrm>
          <a:prstGeom prst="roundRect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bg1"/>
                </a:solidFill>
              </a:rPr>
              <a:t>Увеличение расходов на заработную плату в связи с доведением минимального размера оплаты труда до величины прожиточного минимума трудоспособного населения с 1 января 2020 года до 12 130 рублей, на 2021 и 2022 годы – предусмотрен уровень 2020 года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78704" y="805255"/>
            <a:ext cx="15297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1600" b="1" dirty="0" smtClean="0">
                <a:solidFill>
                  <a:prstClr val="black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Часть </a:t>
            </a:r>
            <a:r>
              <a:rPr lang="en-US" sz="1600" b="1" dirty="0" smtClean="0">
                <a:solidFill>
                  <a:prstClr val="black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I</a:t>
            </a:r>
            <a:endParaRPr lang="ru-RU" sz="1600" b="1" dirty="0">
              <a:solidFill>
                <a:prstClr val="black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0" y="5147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</a:rPr>
              <a:t>Основные приоритеты и подходы к формированию расходов районного бюджета на 2020-2022 годы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1203598"/>
            <a:ext cx="8568952" cy="104017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bg1"/>
                </a:solidFill>
              </a:rPr>
              <a:t>Принятие мер по недопущению снижения достигнутых ранее показателей уровня оплаты труда категорий работников социальной сферы, определенных в указах Президента Российской Федерации 2012 года, а также сохранение уровня, установленного в этих указах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3528" y="2427734"/>
            <a:ext cx="8568952" cy="220018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err="1" smtClean="0">
                <a:solidFill>
                  <a:schemeClr val="bg1"/>
                </a:solidFill>
              </a:rPr>
              <a:t>Приоритизация</a:t>
            </a:r>
            <a:r>
              <a:rPr lang="ru-RU" sz="1400" dirty="0" smtClean="0">
                <a:solidFill>
                  <a:schemeClr val="bg1"/>
                </a:solidFill>
              </a:rPr>
              <a:t> расходов инвестиционного характера: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bg1"/>
                </a:solidFill>
              </a:rPr>
              <a:t>строительство, реконструкция и капитальный ремонт общеобразовательных организаций и дошкольных образовательных учреждений, объектов здравоохранения, культуры;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bg1"/>
                </a:solidFill>
              </a:rPr>
              <a:t>дорожная деятельность;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bg1"/>
                </a:solidFill>
              </a:rPr>
              <a:t>строительство и реконструкция объектов водопроводно-канализационного хозяйства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24328" y="850355"/>
            <a:ext cx="15297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1600" b="1" dirty="0" smtClean="0">
                <a:solidFill>
                  <a:prstClr val="black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Часть </a:t>
            </a:r>
            <a:r>
              <a:rPr lang="en-US" sz="1600" b="1" dirty="0" smtClean="0">
                <a:solidFill>
                  <a:prstClr val="black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II</a:t>
            </a:r>
            <a:endParaRPr lang="ru-RU" sz="1600" b="1" dirty="0">
              <a:solidFill>
                <a:prstClr val="black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727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0" y="5147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</a:rPr>
              <a:t>Динамика расходов районного бюджета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</a:rPr>
              <a:t>Чертковского района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24328" y="850355"/>
            <a:ext cx="15297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1600" b="1" dirty="0" smtClean="0">
                <a:solidFill>
                  <a:prstClr val="black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млн. рублей</a:t>
            </a:r>
            <a:endParaRPr lang="ru-RU" sz="1600" b="1" dirty="0">
              <a:solidFill>
                <a:prstClr val="black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3494203899"/>
              </p:ext>
            </p:extLst>
          </p:nvPr>
        </p:nvGraphicFramePr>
        <p:xfrm>
          <a:off x="107504" y="987574"/>
          <a:ext cx="8712968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3923928" y="1707654"/>
            <a:ext cx="15297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1600" b="1" dirty="0" smtClean="0">
                <a:solidFill>
                  <a:prstClr val="black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84,0%</a:t>
            </a:r>
            <a:endParaRPr lang="ru-RU" sz="1600" b="1" dirty="0">
              <a:solidFill>
                <a:prstClr val="black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51920" y="2551146"/>
            <a:ext cx="15297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1600" b="1" dirty="0" smtClean="0">
                <a:solidFill>
                  <a:prstClr val="black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81,8%</a:t>
            </a:r>
            <a:endParaRPr lang="ru-RU" sz="1600" b="1" dirty="0">
              <a:solidFill>
                <a:prstClr val="black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592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29437" y="267494"/>
            <a:ext cx="9144000" cy="781056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Расходы районного бюджета Чертковского района в 2020 году</a:t>
            </a:r>
            <a:r>
              <a:rPr lang="ru-RU" sz="2000" dirty="0" smtClean="0"/>
              <a:t>          </a:t>
            </a:r>
            <a:br>
              <a:rPr lang="ru-RU" sz="2000" dirty="0" smtClean="0"/>
            </a:br>
            <a:r>
              <a:rPr lang="ru-RU" sz="19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1004,3 млн рублей </a:t>
            </a:r>
            <a:r>
              <a:rPr lang="ru-RU" sz="25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5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5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5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20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25958" name="Rectangle 6"/>
          <p:cNvSpPr>
            <a:spLocks noChangeArrowheads="1"/>
          </p:cNvSpPr>
          <p:nvPr/>
        </p:nvSpPr>
        <p:spPr bwMode="auto">
          <a:xfrm rot="10800000" flipV="1">
            <a:off x="179512" y="4446719"/>
            <a:ext cx="41764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/>
              </a:rPr>
              <a:t>Социальная  сфера  –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/>
              </a:rPr>
              <a:t>868,6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/>
              </a:rPr>
              <a:t>млн рублей или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/>
              </a:rPr>
              <a:t>86,5%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rebuchet M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92280" y="771551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black"/>
                </a:solidFill>
                <a:latin typeface="Arial" charset="0"/>
              </a:rPr>
              <a:t>млн рублей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80673071"/>
              </p:ext>
            </p:extLst>
          </p:nvPr>
        </p:nvGraphicFramePr>
        <p:xfrm>
          <a:off x="107504" y="1048549"/>
          <a:ext cx="8712968" cy="40445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2313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51470"/>
            <a:ext cx="9144000" cy="781056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Расходы районного бюджета Чертковского района </a:t>
            </a:r>
            <a:b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 социальную сферу</a:t>
            </a: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в 2020 году</a:t>
            </a:r>
            <a:endParaRPr lang="ru-RU" sz="20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15808" y="1923678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black"/>
                </a:solidFill>
                <a:latin typeface="Arial" charset="0"/>
              </a:rPr>
              <a:t>млн рублей</a:t>
            </a: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3684734994"/>
              </p:ext>
            </p:extLst>
          </p:nvPr>
        </p:nvGraphicFramePr>
        <p:xfrm>
          <a:off x="251520" y="1707654"/>
          <a:ext cx="8568952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Багетная рамка 16"/>
          <p:cNvSpPr/>
          <p:nvPr/>
        </p:nvSpPr>
        <p:spPr>
          <a:xfrm>
            <a:off x="2555776" y="1059582"/>
            <a:ext cx="3960440" cy="720080"/>
          </a:xfrm>
          <a:prstGeom prst="beve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сфера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(86,5%)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57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483" y="339502"/>
            <a:ext cx="8856984" cy="48605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Структура расходов по </a:t>
            </a:r>
            <a:r>
              <a:rPr lang="ru-RU" sz="2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муниципальным </a:t>
            </a:r>
            <a:r>
              <a:rPr lang="ru-RU" sz="20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программам </a:t>
            </a:r>
            <a:br>
              <a:rPr lang="ru-RU" sz="20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r>
              <a:rPr lang="ru-RU" sz="2000" b="1" dirty="0" err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чертковского</a:t>
            </a:r>
            <a:r>
              <a:rPr lang="ru-RU" sz="2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района </a:t>
            </a:r>
            <a:r>
              <a:rPr lang="ru-RU" sz="20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в </a:t>
            </a:r>
            <a:r>
              <a:rPr lang="ru-RU" sz="2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2020 </a:t>
            </a:r>
            <a:r>
              <a:rPr lang="ru-RU" sz="20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году</a:t>
            </a:r>
            <a:r>
              <a:rPr lang="ru-RU" sz="24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/>
            </a:r>
            <a:br>
              <a:rPr lang="ru-RU" sz="24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endParaRPr lang="ru-RU" sz="2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79512" y="681540"/>
          <a:ext cx="8784976" cy="2916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80270203"/>
              </p:ext>
            </p:extLst>
          </p:nvPr>
        </p:nvGraphicFramePr>
        <p:xfrm>
          <a:off x="683568" y="627534"/>
          <a:ext cx="8064896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Овал 9"/>
          <p:cNvSpPr/>
          <p:nvPr/>
        </p:nvSpPr>
        <p:spPr>
          <a:xfrm>
            <a:off x="179515" y="2733770"/>
            <a:ext cx="287213" cy="226331"/>
          </a:xfrm>
          <a:prstGeom prst="ellipse">
            <a:avLst/>
          </a:prstGeom>
          <a:gradFill flip="none" rotWithShape="0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15" name="Овал 14"/>
          <p:cNvSpPr/>
          <p:nvPr/>
        </p:nvSpPr>
        <p:spPr>
          <a:xfrm>
            <a:off x="179513" y="3165818"/>
            <a:ext cx="306263" cy="230907"/>
          </a:xfrm>
          <a:prstGeom prst="ellipse">
            <a:avLst/>
          </a:prstGeom>
          <a:gradFill flip="none" rotWithShape="0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21" name="Овал 20"/>
          <p:cNvSpPr/>
          <p:nvPr/>
        </p:nvSpPr>
        <p:spPr>
          <a:xfrm>
            <a:off x="179512" y="3651872"/>
            <a:ext cx="313234" cy="237995"/>
          </a:xfrm>
          <a:prstGeom prst="ellipse">
            <a:avLst/>
          </a:prstGeom>
          <a:gradFill flip="none" rotWithShape="0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23" name="TextBox 22"/>
          <p:cNvSpPr txBox="1"/>
          <p:nvPr/>
        </p:nvSpPr>
        <p:spPr>
          <a:xfrm>
            <a:off x="539552" y="2733770"/>
            <a:ext cx="17379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/>
              <a:t>Социальное развитие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39557" y="3057806"/>
            <a:ext cx="22605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/>
              <a:t>Развитие инфраструктуры и </a:t>
            </a:r>
            <a:endParaRPr lang="ru-RU" sz="1200" dirty="0" smtClean="0"/>
          </a:p>
          <a:p>
            <a:r>
              <a:rPr lang="ru-RU" sz="1200" dirty="0" smtClean="0"/>
              <a:t>обеспечение условий </a:t>
            </a:r>
          </a:p>
          <a:p>
            <a:r>
              <a:rPr lang="ru-RU" sz="1200" dirty="0" smtClean="0"/>
              <a:t>жизнедеятельности</a:t>
            </a:r>
            <a:endParaRPr lang="ru-RU" sz="1200" dirty="0"/>
          </a:p>
        </p:txBody>
      </p:sp>
      <p:sp>
        <p:nvSpPr>
          <p:cNvPr id="25" name="TextBox 24"/>
          <p:cNvSpPr txBox="1"/>
          <p:nvPr/>
        </p:nvSpPr>
        <p:spPr>
          <a:xfrm>
            <a:off x="539552" y="3597866"/>
            <a:ext cx="30428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Программы другой направленности</a:t>
            </a:r>
            <a:endParaRPr lang="ru-RU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-1" y="4245939"/>
            <a:ext cx="9010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+mn-lt"/>
              </a:rPr>
              <a:t>94,0%</a:t>
            </a:r>
            <a:r>
              <a:rPr lang="ru-RU" sz="2400" dirty="0" smtClean="0">
                <a:latin typeface="+mn-lt"/>
              </a:rPr>
              <a:t> в общем объеме расходов районного бюджета</a:t>
            </a:r>
            <a:endParaRPr lang="ru-RU" sz="2400" dirty="0"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520" y="4731990"/>
            <a:ext cx="5671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*</a:t>
            </a:r>
            <a:r>
              <a:rPr lang="ru-RU" sz="800" dirty="0" smtClean="0"/>
              <a:t>в общем объеме расходов, формируемых в рамках муниципальных программ Чертковского района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74222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415454" y="295529"/>
            <a:ext cx="8373616" cy="474195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Доля </a:t>
            </a:r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муниципальных программ в </a:t>
            </a:r>
            <a:r>
              <a:rPr lang="ru-RU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общем объеме расходов, запланированных на  реализацию </a:t>
            </a:r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муниципальных </a:t>
            </a:r>
            <a:r>
              <a:rPr lang="ru-RU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программ </a:t>
            </a:r>
            <a:r>
              <a:rPr lang="ru-RU" sz="1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чертковского</a:t>
            </a:r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района </a:t>
            </a:r>
            <a:r>
              <a:rPr lang="ru-RU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 </a:t>
            </a:r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2020 </a:t>
            </a:r>
            <a:r>
              <a:rPr lang="ru-RU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году</a:t>
            </a:r>
          </a:p>
        </p:txBody>
      </p:sp>
      <p:sp>
        <p:nvSpPr>
          <p:cNvPr id="14" name="Содержимое 3"/>
          <p:cNvSpPr>
            <a:spLocks noGrp="1"/>
          </p:cNvSpPr>
          <p:nvPr>
            <p:ph idx="1"/>
          </p:nvPr>
        </p:nvSpPr>
        <p:spPr>
          <a:xfrm>
            <a:off x="179390" y="1107547"/>
            <a:ext cx="8713787" cy="3840692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8" name="Номер слайда 57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D34B4108-8E3B-4090-B5EB-83F9AF377A90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1923678"/>
            <a:ext cx="2808312" cy="810090"/>
          </a:xfrm>
          <a:prstGeom prst="rect">
            <a:avLst/>
          </a:prstGeom>
          <a:gradFill flip="none" rotWithShape="1">
            <a:gsLst>
              <a:gs pos="0">
                <a:srgbClr val="66FF33">
                  <a:shade val="30000"/>
                  <a:satMod val="115000"/>
                </a:srgbClr>
              </a:gs>
              <a:gs pos="50000">
                <a:srgbClr val="66FF33">
                  <a:shade val="67500"/>
                  <a:satMod val="115000"/>
                </a:srgbClr>
              </a:gs>
              <a:gs pos="100000">
                <a:srgbClr val="66FF33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Социальная </a:t>
            </a:r>
          </a:p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поддержка граждан</a:t>
            </a:r>
          </a:p>
          <a:p>
            <a:pPr algn="ctr"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32,8%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4279404"/>
            <a:ext cx="2808312" cy="722616"/>
          </a:xfrm>
          <a:prstGeom prst="rect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Управление государственными финансами </a:t>
            </a:r>
            <a:r>
              <a:rPr lang="ru-RU" sz="1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0,9%</a:t>
            </a:r>
            <a:endParaRPr lang="ru-RU" sz="1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0826" y="1039093"/>
            <a:ext cx="2809006" cy="884587"/>
          </a:xfrm>
          <a:prstGeom prst="rect">
            <a:avLst/>
          </a:prstGeom>
          <a:gradFill flip="none" rotWithShape="1">
            <a:gsLst>
              <a:gs pos="0">
                <a:srgbClr val="66FF33">
                  <a:shade val="30000"/>
                  <a:satMod val="115000"/>
                </a:srgbClr>
              </a:gs>
              <a:gs pos="50000">
                <a:srgbClr val="66FF33">
                  <a:shade val="67500"/>
                  <a:satMod val="115000"/>
                </a:srgbClr>
              </a:gs>
              <a:gs pos="100000">
                <a:srgbClr val="66FF33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</a:p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50,3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040899" y="3717262"/>
            <a:ext cx="2088232" cy="606068"/>
          </a:xfrm>
          <a:prstGeom prst="rect">
            <a:avLst/>
          </a:prstGeom>
          <a:gradFill flip="none" rotWithShape="1">
            <a:gsLst>
              <a:gs pos="0">
                <a:srgbClr val="66FF33">
                  <a:shade val="30000"/>
                  <a:satMod val="115000"/>
                </a:srgbClr>
              </a:gs>
              <a:gs pos="50000">
                <a:srgbClr val="66FF33">
                  <a:shade val="67500"/>
                  <a:satMod val="115000"/>
                </a:srgbClr>
              </a:gs>
              <a:gs pos="100000">
                <a:srgbClr val="66FF33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культуры </a:t>
            </a:r>
          </a:p>
          <a:p>
            <a:pPr algn="ctr">
              <a:defRPr/>
            </a:pP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туризма </a:t>
            </a:r>
          </a:p>
          <a:p>
            <a:pPr algn="ctr">
              <a:defRPr/>
            </a:pP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6,3%</a:t>
            </a:r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078765" y="3050468"/>
            <a:ext cx="2088232" cy="648072"/>
          </a:xfrm>
          <a:prstGeom prst="rect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сельского хозяйства </a:t>
            </a:r>
          </a:p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0,2%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1520" y="2733768"/>
            <a:ext cx="2808312" cy="810090"/>
          </a:xfrm>
          <a:prstGeom prst="rect">
            <a:avLst/>
          </a:prstGeom>
          <a:gradFill flip="none" rotWithShape="1">
            <a:gsLst>
              <a:gs pos="0">
                <a:srgbClr val="66FF33">
                  <a:shade val="30000"/>
                  <a:satMod val="115000"/>
                </a:srgbClr>
              </a:gs>
              <a:gs pos="50000">
                <a:srgbClr val="66FF33">
                  <a:shade val="67500"/>
                  <a:satMod val="115000"/>
                </a:srgbClr>
              </a:gs>
              <a:gs pos="100000">
                <a:srgbClr val="66FF33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здравоохранения</a:t>
            </a:r>
          </a:p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0,5%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59832" y="1041653"/>
            <a:ext cx="2088232" cy="847203"/>
          </a:xfrm>
          <a:prstGeom prst="rect">
            <a:avLst/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Обеспечение качественными жилищно-коммунальными услугами населения </a:t>
            </a:r>
          </a:p>
          <a:p>
            <a:pPr algn="ctr">
              <a:defRPr/>
            </a:pPr>
            <a:r>
              <a:rPr lang="ru-RU" sz="1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0,7%</a:t>
            </a:r>
            <a:endParaRPr lang="ru-RU" sz="1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1520" y="3543858"/>
            <a:ext cx="2808312" cy="720080"/>
          </a:xfrm>
          <a:prstGeom prst="rect">
            <a:avLst/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транспортной </a:t>
            </a:r>
          </a:p>
          <a:p>
            <a:pPr algn="ctr">
              <a:defRPr/>
            </a:pP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системы </a:t>
            </a:r>
          </a:p>
          <a:p>
            <a:pPr algn="ctr">
              <a:defRPr/>
            </a:pP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4,6%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148064" y="3597865"/>
            <a:ext cx="1944216" cy="672075"/>
          </a:xfrm>
          <a:prstGeom prst="rect">
            <a:avLst/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Охрана окружающей среды </a:t>
            </a:r>
            <a:r>
              <a:rPr lang="ru-RU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0,3%</a:t>
            </a:r>
            <a:endParaRPr lang="ru-RU" sz="1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092280" y="1815667"/>
            <a:ext cx="1800200" cy="768086"/>
          </a:xfrm>
          <a:prstGeom prst="rect">
            <a:avLst/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Обеспечение общественного порядка и профилактика правонарушений </a:t>
            </a:r>
          </a:p>
          <a:p>
            <a:pPr algn="ctr">
              <a:defRPr/>
            </a:pPr>
            <a:r>
              <a:rPr lang="ru-RU" sz="1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0,0 </a:t>
            </a:r>
            <a:r>
              <a:rPr lang="ru-RU" sz="1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078765" y="1900161"/>
            <a:ext cx="2088232" cy="1150305"/>
          </a:xfrm>
          <a:prstGeom prst="rect">
            <a:avLst/>
          </a:prstGeom>
          <a:gradFill flip="none" rotWithShape="1">
            <a:gsLst>
              <a:gs pos="0">
                <a:srgbClr val="66FF33">
                  <a:shade val="30000"/>
                  <a:satMod val="115000"/>
                </a:srgbClr>
              </a:gs>
              <a:gs pos="50000">
                <a:srgbClr val="66FF33">
                  <a:shade val="67500"/>
                  <a:satMod val="115000"/>
                </a:srgbClr>
              </a:gs>
              <a:gs pos="100000">
                <a:srgbClr val="66FF33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Территориальное планирование и обеспечение доступным и комфортным  жильем </a:t>
            </a:r>
            <a:endParaRPr lang="ru-RU" sz="1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населения 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0,8%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148067" y="3003798"/>
            <a:ext cx="1944811" cy="594066"/>
          </a:xfrm>
          <a:prstGeom prst="rect">
            <a:avLst/>
          </a:prstGeom>
          <a:gradFill flip="none" rotWithShape="1">
            <a:gsLst>
              <a:gs pos="0">
                <a:srgbClr val="66FF33">
                  <a:shade val="30000"/>
                  <a:satMod val="115000"/>
                </a:srgbClr>
              </a:gs>
              <a:gs pos="50000">
                <a:srgbClr val="66FF33">
                  <a:shade val="67500"/>
                  <a:satMod val="115000"/>
                </a:srgbClr>
              </a:gs>
              <a:gs pos="100000">
                <a:srgbClr val="66FF33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Поддержка казачьих обществ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0,4%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051766" y="4332613"/>
            <a:ext cx="2088232" cy="648071"/>
          </a:xfrm>
          <a:prstGeom prst="rect">
            <a:avLst/>
          </a:prstGeom>
          <a:gradFill flip="none" rotWithShape="1">
            <a:gsLst>
              <a:gs pos="0">
                <a:srgbClr val="66FF33">
                  <a:shade val="30000"/>
                  <a:satMod val="115000"/>
                </a:srgbClr>
              </a:gs>
              <a:gs pos="50000">
                <a:srgbClr val="66FF33">
                  <a:shade val="67500"/>
                  <a:satMod val="115000"/>
                </a:srgbClr>
              </a:gs>
              <a:gs pos="100000">
                <a:srgbClr val="66FF33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физической 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культуры </a:t>
            </a:r>
          </a:p>
          <a:p>
            <a:pPr algn="ctr">
              <a:defRPr/>
            </a:pP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спорта </a:t>
            </a:r>
          </a:p>
          <a:p>
            <a:pPr algn="ctr">
              <a:defRPr/>
            </a:pP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0,0%</a:t>
            </a:r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092280" y="4461960"/>
            <a:ext cx="1800200" cy="540060"/>
          </a:xfrm>
          <a:prstGeom prst="rect">
            <a:avLst/>
          </a:prstGeom>
          <a:gradFill flip="none" rotWithShape="1">
            <a:gsLst>
              <a:gs pos="0">
                <a:srgbClr val="66FF33">
                  <a:shade val="30000"/>
                  <a:satMod val="115000"/>
                </a:srgbClr>
              </a:gs>
              <a:gs pos="50000">
                <a:srgbClr val="66FF33">
                  <a:shade val="67500"/>
                  <a:satMod val="115000"/>
                </a:srgbClr>
              </a:gs>
              <a:gs pos="100000">
                <a:srgbClr val="66FF33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Доступная</a:t>
            </a:r>
          </a:p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среда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0,0%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092280" y="3975907"/>
            <a:ext cx="1800200" cy="510057"/>
          </a:xfrm>
          <a:prstGeom prst="rect">
            <a:avLst/>
          </a:prstGeom>
          <a:gradFill flip="none" rotWithShape="1">
            <a:gsLst>
              <a:gs pos="0">
                <a:srgbClr val="66FF33">
                  <a:shade val="30000"/>
                  <a:satMod val="115000"/>
                </a:srgbClr>
              </a:gs>
              <a:gs pos="50000">
                <a:srgbClr val="66FF33">
                  <a:shade val="67500"/>
                  <a:satMod val="115000"/>
                </a:srgbClr>
              </a:gs>
              <a:gs pos="100000">
                <a:srgbClr val="66FF33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Молодежь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Чертковского района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0,0%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092280" y="1059582"/>
            <a:ext cx="1800200" cy="799200"/>
          </a:xfrm>
          <a:prstGeom prst="rect">
            <a:avLst/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Информационное общество </a:t>
            </a:r>
            <a:endParaRPr lang="ru-RU" sz="11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1,3%</a:t>
            </a:r>
            <a:endParaRPr lang="ru-RU" sz="1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092280" y="3111810"/>
            <a:ext cx="1800200" cy="864096"/>
          </a:xfrm>
          <a:prstGeom prst="rect">
            <a:avLst/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Энергоэффективность и развитие промышленности и энергетики </a:t>
            </a:r>
          </a:p>
          <a:p>
            <a:pPr algn="ctr">
              <a:defRPr/>
            </a:pPr>
            <a:r>
              <a:rPr lang="ru-RU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0,0%</a:t>
            </a:r>
            <a:endParaRPr lang="ru-RU" sz="1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148064" y="1653648"/>
            <a:ext cx="1944216" cy="810090"/>
          </a:xfrm>
          <a:prstGeom prst="rect">
            <a:avLst/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Защита населения и территории от чрезвычайных </a:t>
            </a:r>
          </a:p>
          <a:p>
            <a:pPr algn="ctr">
              <a:defRPr/>
            </a:pPr>
            <a:r>
              <a:rPr lang="ru-RU" sz="1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ситуаций </a:t>
            </a:r>
          </a:p>
          <a:p>
            <a:pPr algn="ctr">
              <a:defRPr/>
            </a:pPr>
            <a:r>
              <a:rPr lang="ru-RU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0,8%</a:t>
            </a:r>
            <a:endParaRPr lang="ru-RU" sz="1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148064" y="1041646"/>
            <a:ext cx="1944216" cy="594000"/>
          </a:xfrm>
          <a:prstGeom prst="rect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Экономическое развитие </a:t>
            </a:r>
          </a:p>
          <a:p>
            <a:pPr algn="ctr">
              <a:defRPr/>
            </a:pPr>
            <a:r>
              <a:rPr lang="ru-RU" sz="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инновационная </a:t>
            </a:r>
          </a:p>
          <a:p>
            <a:pPr algn="ctr">
              <a:defRPr/>
            </a:pPr>
            <a:r>
              <a:rPr lang="ru-RU" sz="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экономика </a:t>
            </a:r>
          </a:p>
          <a:p>
            <a:pPr algn="ctr">
              <a:defRPr/>
            </a:pPr>
            <a:r>
              <a:rPr lang="ru-RU" sz="9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0,0%</a:t>
            </a:r>
            <a:endParaRPr lang="ru-RU" sz="9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092280" y="2571750"/>
            <a:ext cx="1800200" cy="576064"/>
          </a:xfrm>
          <a:prstGeom prst="rect">
            <a:avLst/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Муниципальное управление</a:t>
            </a:r>
          </a:p>
          <a:p>
            <a:pPr algn="ctr">
              <a:defRPr/>
            </a:pPr>
            <a:r>
              <a:rPr lang="ru-RU" sz="1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0,0%</a:t>
            </a:r>
            <a:endParaRPr lang="ru-RU" sz="1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" name="Рисунок 56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339752" y="4623978"/>
            <a:ext cx="648072" cy="270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604448" y="2139702"/>
            <a:ext cx="288032" cy="3780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224" y="3291831"/>
            <a:ext cx="432048" cy="255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89714" y="2787774"/>
            <a:ext cx="702766" cy="324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E9CD9E"/>
              </a:clrFrom>
              <a:clrTo>
                <a:srgbClr val="E9CD9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272231"/>
            <a:ext cx="504056" cy="324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224" y="3939902"/>
            <a:ext cx="450996" cy="262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3C659E"/>
              </a:clrFrom>
              <a:clrTo>
                <a:srgbClr val="3C659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9400" y="1563639"/>
            <a:ext cx="541072" cy="23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B7DBF1"/>
              </a:clrFrom>
              <a:clrTo>
                <a:srgbClr val="B7DB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38229" y="3933902"/>
            <a:ext cx="537827" cy="324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B0B0B8"/>
              </a:clrFrom>
              <a:clrTo>
                <a:srgbClr val="B0B0B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8473" y="1513006"/>
            <a:ext cx="350925" cy="285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8424" y="4155926"/>
            <a:ext cx="449716" cy="270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2409733"/>
            <a:ext cx="792088" cy="303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1167595"/>
            <a:ext cx="820616" cy="690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267744" y="3147815"/>
            <a:ext cx="720080" cy="30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267746" y="3867894"/>
            <a:ext cx="702731" cy="310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98B3FF"/>
              </a:clrFrom>
              <a:clrTo>
                <a:srgbClr val="98B3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80578" y="2610391"/>
            <a:ext cx="473794" cy="345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004670"/>
              </a:clrFrom>
              <a:clrTo>
                <a:srgbClr val="00467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1329613"/>
            <a:ext cx="485810" cy="274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65342" y="4619662"/>
            <a:ext cx="504056" cy="274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516216" y="2139702"/>
            <a:ext cx="504056" cy="270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32440" y="4569972"/>
            <a:ext cx="300830" cy="344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8449430" y="3635616"/>
            <a:ext cx="371042" cy="232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Прямоугольник 48"/>
          <p:cNvSpPr/>
          <p:nvPr/>
        </p:nvSpPr>
        <p:spPr>
          <a:xfrm>
            <a:off x="5148064" y="4245936"/>
            <a:ext cx="1944216" cy="756084"/>
          </a:xfrm>
          <a:prstGeom prst="rect">
            <a:avLst/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Формирование современной городской среды на территории </a:t>
            </a:r>
            <a:r>
              <a:rPr lang="ru-RU" sz="1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Чертковского района</a:t>
            </a:r>
            <a:endParaRPr lang="ru-RU" sz="1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0,0%</a:t>
            </a:r>
            <a:endParaRPr lang="ru-RU" sz="1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xn----7sbgbb2blsmakmo6k.xn--p1ai/images/news/2017/sentiabr/5361-1.jp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547082" y="4765458"/>
            <a:ext cx="504056" cy="247868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BD5752E-9A53-49D1-B8AD-8EFD6A220B17}"/>
              </a:ext>
            </a:extLst>
          </p:cNvPr>
          <p:cNvSpPr/>
          <p:nvPr/>
        </p:nvSpPr>
        <p:spPr>
          <a:xfrm>
            <a:off x="5148064" y="2463738"/>
            <a:ext cx="1944216" cy="540060"/>
          </a:xfrm>
          <a:prstGeom prst="rect">
            <a:avLst/>
          </a:prstGeom>
          <a:gradFill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Комплексное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развитие сельских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территорий</a:t>
            </a:r>
          </a:p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0,0%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" name="Рисунок 52" descr="cel_ind_se.jp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6660232" y="2787774"/>
            <a:ext cx="390906" cy="21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44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425\00\ФОТО (примеры)\putin_golubev_b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52" y="1059582"/>
            <a:ext cx="3456383" cy="2052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B4108-8E3B-4090-B5EB-83F9AF377A90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95536" y="133822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rebuchet MS"/>
              </a:rPr>
              <a:t>Основа формирования проекта 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rebuchet MS"/>
              </a:rPr>
              <a:t>районного 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rebuchet MS"/>
              </a:rPr>
              <a:t>бюджета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rebuchet MS"/>
              </a:rPr>
              <a:t>на 2020 год и на плановый период 2021 и 2022 годов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79512" y="1113588"/>
            <a:ext cx="4501008" cy="86409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Указ Президента Российской Федерации от 07.05.2018 г. № 204 «О национальных целях и стратегических задачах развития Российской Федерации на период до 2024 года»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Региональные проекты Ростовской области</a:t>
            </a:r>
            <a:endParaRPr lang="ru-RU" sz="12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79512" y="2085696"/>
            <a:ext cx="4501008" cy="864096"/>
          </a:xfrm>
          <a:prstGeom prst="roundRect">
            <a:avLst/>
          </a:prstGeom>
          <a:solidFill>
            <a:srgbClr val="0066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Проект </a:t>
            </a:r>
            <a:r>
              <a:rPr lang="ru-RU" sz="1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областного </a:t>
            </a:r>
            <a:r>
              <a:rPr lang="ru-RU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закона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«</a:t>
            </a:r>
            <a:r>
              <a:rPr lang="ru-RU" sz="1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Об областном </a:t>
            </a:r>
            <a:r>
              <a:rPr lang="ru-RU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бюджете на 2020 год и на плановый период 2021 и 2022 годов»</a:t>
            </a:r>
          </a:p>
        </p:txBody>
      </p:sp>
      <p:pic>
        <p:nvPicPr>
          <p:cNvPr id="1028" name="Picture 4" descr="D:\Users\Veremeychuk\Downloads\1I0A06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970332"/>
            <a:ext cx="3384376" cy="2085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Блок-схема: дисплей 26"/>
          <p:cNvSpPr/>
          <p:nvPr/>
        </p:nvSpPr>
        <p:spPr>
          <a:xfrm>
            <a:off x="3995936" y="3049731"/>
            <a:ext cx="5040560" cy="1026114"/>
          </a:xfrm>
          <a:prstGeom prst="flowChartDisplay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Прогноз социально-экономического развития </a:t>
            </a:r>
            <a:r>
              <a:rPr lang="ru-RU" sz="11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Чертковского района </a:t>
            </a:r>
            <a:r>
              <a:rPr lang="ru-RU" sz="11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на 2020-2022 годы </a:t>
            </a:r>
            <a:r>
              <a:rPr lang="ru-RU" sz="11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(Постановление АЧР от 28.08.2019 №1079)</a:t>
            </a:r>
            <a:endParaRPr lang="ru-RU" sz="11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1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Муниципальные </a:t>
            </a:r>
            <a:r>
              <a:rPr lang="ru-RU" sz="11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программы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Чертковского района</a:t>
            </a:r>
            <a:endParaRPr lang="ru-RU" sz="11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Arial" pitchFamily="34" charset="0"/>
            </a:endParaRPr>
          </a:p>
        </p:txBody>
      </p:sp>
      <p:sp>
        <p:nvSpPr>
          <p:cNvPr id="29" name="Блок-схема: дисплей 28"/>
          <p:cNvSpPr/>
          <p:nvPr/>
        </p:nvSpPr>
        <p:spPr>
          <a:xfrm>
            <a:off x="4067944" y="4155243"/>
            <a:ext cx="4968552" cy="900785"/>
          </a:xfrm>
          <a:prstGeom prst="flowChartDisplay">
            <a:avLst/>
          </a:prstGeom>
          <a:solidFill>
            <a:srgbClr val="0066CC"/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Основные направления бюджетной и налоговой политики Ростовской области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на 2020-2022 годы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(Постановление </a:t>
            </a:r>
            <a:r>
              <a:rPr lang="ru-RU" sz="105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АЧР </a:t>
            </a:r>
            <a:r>
              <a:rPr lang="ru-RU" sz="10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от </a:t>
            </a:r>
            <a:r>
              <a:rPr lang="ru-RU" sz="105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30.09.2019 </a:t>
            </a:r>
            <a:r>
              <a:rPr lang="ru-RU" sz="10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№ </a:t>
            </a:r>
            <a:r>
              <a:rPr lang="ru-RU" sz="105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1195 в редакции №1389 от 13.11.2019)</a:t>
            </a:r>
            <a:endParaRPr lang="ru-RU" sz="105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2382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51470"/>
            <a:ext cx="9144000" cy="781056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200" b="1" cap="none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Расходы районного бюджета Чертковского района </a:t>
            </a:r>
            <a:br>
              <a:rPr lang="ru-RU" sz="2200" b="1" cap="none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2200" b="1" cap="none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</a:t>
            </a:r>
            <a:r>
              <a:rPr lang="ru-RU" sz="2200" b="1" cap="none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образование</a:t>
            </a:r>
            <a:r>
              <a:rPr lang="ru-RU" sz="2200" b="1" cap="none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в 2020 – 2022 году</a:t>
            </a:r>
            <a:endParaRPr lang="ru-RU" sz="20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84368" y="1131590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black"/>
                </a:solidFill>
                <a:latin typeface="Arial" charset="0"/>
              </a:rPr>
              <a:t>млн рублей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199389725"/>
              </p:ext>
            </p:extLst>
          </p:nvPr>
        </p:nvGraphicFramePr>
        <p:xfrm>
          <a:off x="3048000" y="1275606"/>
          <a:ext cx="6096000" cy="3472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08589"/>
            <a:ext cx="3024336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8316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21365"/>
            <a:ext cx="9144000" cy="781056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Структура расходов районного бюджета</a:t>
            </a:r>
            <a:b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</a:t>
            </a: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образование</a:t>
            </a: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в 2020 году</a:t>
            </a:r>
            <a:endParaRPr lang="ru-RU" sz="20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56376" y="802421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black"/>
                </a:solidFill>
                <a:latin typeface="Arial" charset="0"/>
              </a:rPr>
              <a:t>млн рублей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50885198"/>
              </p:ext>
            </p:extLst>
          </p:nvPr>
        </p:nvGraphicFramePr>
        <p:xfrm>
          <a:off x="179512" y="966993"/>
          <a:ext cx="9036496" cy="4002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79420"/>
            <a:ext cx="2431157" cy="162077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279" y="3258699"/>
            <a:ext cx="2827201" cy="188480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84622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51470"/>
            <a:ext cx="9144000" cy="781056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Расходы районного бюджета Чертковского района </a:t>
            </a:r>
            <a:b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</a:t>
            </a: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культуру</a:t>
            </a: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в 2020 – 2022 году</a:t>
            </a:r>
            <a:endParaRPr lang="ru-RU" sz="20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84368" y="1131590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black"/>
                </a:solidFill>
                <a:latin typeface="Arial" charset="0"/>
              </a:rPr>
              <a:t>млн рублей</a:t>
            </a:r>
          </a:p>
        </p:txBody>
      </p:sp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1464046608"/>
              </p:ext>
            </p:extLst>
          </p:nvPr>
        </p:nvGraphicFramePr>
        <p:xfrm>
          <a:off x="2939480" y="1275606"/>
          <a:ext cx="6096000" cy="3328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1131590"/>
            <a:ext cx="2918569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2989451"/>
            <a:ext cx="2736304" cy="1822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553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51470"/>
            <a:ext cx="9144000" cy="781056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Расходы районного бюджета Чертковского района </a:t>
            </a:r>
            <a:b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</a:t>
            </a: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здравоохранение</a:t>
            </a: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в 2020 – 2022 году</a:t>
            </a:r>
            <a:endParaRPr lang="ru-RU" sz="20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7824" y="1069390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black"/>
                </a:solidFill>
                <a:latin typeface="Arial" charset="0"/>
              </a:rPr>
              <a:t>млн рублей</a:t>
            </a:r>
          </a:p>
        </p:txBody>
      </p:sp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1149374043"/>
              </p:ext>
            </p:extLst>
          </p:nvPr>
        </p:nvGraphicFramePr>
        <p:xfrm>
          <a:off x="2411760" y="1181703"/>
          <a:ext cx="6096000" cy="3328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207890"/>
            <a:ext cx="2143124" cy="14525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35646"/>
            <a:ext cx="2304256" cy="20496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3519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51470"/>
            <a:ext cx="9144000" cy="781056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Расходы районного бюджета Чертковского района </a:t>
            </a:r>
            <a:b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</a:t>
            </a: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социальную политику</a:t>
            </a: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в 2020 – 2022 году</a:t>
            </a:r>
            <a:endParaRPr lang="ru-RU" sz="20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15808" y="915566"/>
            <a:ext cx="1728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prstClr val="black"/>
                </a:solidFill>
                <a:latin typeface="Arial" charset="0"/>
              </a:rPr>
              <a:t>млн рублей</a:t>
            </a: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9154992"/>
              </p:ext>
            </p:extLst>
          </p:nvPr>
        </p:nvGraphicFramePr>
        <p:xfrm>
          <a:off x="107504" y="1203598"/>
          <a:ext cx="8568952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2639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21365"/>
            <a:ext cx="9144000" cy="781056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Структура расходов районного бюджета</a:t>
            </a:r>
            <a:b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</a:t>
            </a: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социальную политику</a:t>
            </a: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в 2020 году</a:t>
            </a:r>
            <a:endParaRPr lang="ru-RU" sz="20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56376" y="802421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black"/>
                </a:solidFill>
                <a:latin typeface="Arial" charset="0"/>
              </a:rPr>
              <a:t>млн рублей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729456370"/>
              </p:ext>
            </p:extLst>
          </p:nvPr>
        </p:nvGraphicFramePr>
        <p:xfrm>
          <a:off x="179512" y="966993"/>
          <a:ext cx="9036496" cy="4002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3001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51470"/>
            <a:ext cx="9144000" cy="781056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Расходы районного бюджета Чертковского района </a:t>
            </a:r>
            <a:b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</a:t>
            </a: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жилищно-коммунальное хозяйство</a:t>
            </a: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в 2020 – 2022 году</a:t>
            </a:r>
            <a:endParaRPr lang="ru-RU" sz="20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15808" y="915566"/>
            <a:ext cx="1728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prstClr val="black"/>
                </a:solidFill>
                <a:latin typeface="Arial" charset="0"/>
              </a:rPr>
              <a:t>млн рублей</a:t>
            </a: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01810912"/>
              </p:ext>
            </p:extLst>
          </p:nvPr>
        </p:nvGraphicFramePr>
        <p:xfrm>
          <a:off x="107504" y="1203598"/>
          <a:ext cx="8927976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4463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51470"/>
            <a:ext cx="9144000" cy="781056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Расходы районного бюджета Чертковского района </a:t>
            </a:r>
            <a:b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</a:t>
            </a: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национальную экономику</a:t>
            </a: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в 2020 – 2022 году</a:t>
            </a:r>
            <a:endParaRPr lang="ru-RU" sz="20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15808" y="915566"/>
            <a:ext cx="1728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prstClr val="black"/>
                </a:solidFill>
                <a:latin typeface="Arial" charset="0"/>
              </a:rPr>
              <a:t>млн рублей</a:t>
            </a: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579611358"/>
              </p:ext>
            </p:extLst>
          </p:nvPr>
        </p:nvGraphicFramePr>
        <p:xfrm>
          <a:off x="107504" y="1203598"/>
          <a:ext cx="8927976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491630"/>
            <a:ext cx="1986428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9618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51470"/>
            <a:ext cx="9144000" cy="781056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РЕГИОНАЛЬНЫЙ ПРОЕКТ</a:t>
            </a:r>
            <a:b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«Финансовая поддержка семей при рождении детей»</a:t>
            </a:r>
            <a:b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 рамках национального проекта «Демография»</a:t>
            </a:r>
            <a:endParaRPr lang="ru-RU" sz="20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694747" y="940969"/>
            <a:ext cx="4104456" cy="83869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год – 11,8 млн рублей,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год – 12,3 млн рублей,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год – 12,3 млн рублей,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них: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1" y="1779662"/>
            <a:ext cx="5134933" cy="539629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ежемесячная денежная выплата на детей в размере 9024 рубля, назначаемая в случае рождения после 31 декабря 2012 года третьего ребенка (родного, усыновленного) или последующих детей (родных, усыновленных) до достижения ребенком возраста трех лет</a:t>
            </a:r>
            <a:endParaRPr lang="ru-RU" sz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306817" y="2319291"/>
            <a:ext cx="2736304" cy="43204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год – </a:t>
            </a:r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0,2 </a:t>
            </a:r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рублей,</a:t>
            </a:r>
          </a:p>
          <a:p>
            <a:pPr algn="ctr"/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год – </a:t>
            </a:r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0,3 </a:t>
            </a:r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рублей,</a:t>
            </a:r>
          </a:p>
          <a:p>
            <a:pPr algn="ctr"/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год – </a:t>
            </a:r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0,3 </a:t>
            </a:r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0" y="2746246"/>
            <a:ext cx="5134933" cy="437141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материнский капитал в размере 117754 рублей малоимущих семей при рождении (усыновлении) третьего ребенка или последующих детей</a:t>
            </a:r>
            <a:endParaRPr lang="ru-RU" sz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19372" y="3178294"/>
            <a:ext cx="2736304" cy="43204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год – </a:t>
            </a:r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0,2 </a:t>
            </a:r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рублей,</a:t>
            </a:r>
          </a:p>
          <a:p>
            <a:pPr algn="ctr"/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год – </a:t>
            </a:r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0,3 </a:t>
            </a:r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рублей,</a:t>
            </a:r>
          </a:p>
          <a:p>
            <a:pPr algn="ctr"/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год – </a:t>
            </a:r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0,3 </a:t>
            </a:r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09" y="3610342"/>
            <a:ext cx="5134933" cy="105471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ежемесячная денежная выплата на полноценное питание малоимущих семей в размерах:</a:t>
            </a:r>
          </a:p>
          <a:p>
            <a:pPr algn="ctr"/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беременным женщинам – 513 рублей;</a:t>
            </a:r>
          </a:p>
          <a:p>
            <a:pPr algn="ctr"/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кормящим матерям – 573 рубля;</a:t>
            </a:r>
          </a:p>
          <a:p>
            <a:pPr algn="ctr"/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детям до 1 года – 262 рубля;</a:t>
            </a:r>
          </a:p>
          <a:p>
            <a:pPr algn="ctr"/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детям от 1 года до 2 лет – 209 рублей;</a:t>
            </a:r>
          </a:p>
          <a:p>
            <a:pPr algn="ctr"/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детям от 2 лет до 3 лет – 269 рублей</a:t>
            </a:r>
            <a:endParaRPr lang="ru-RU" sz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319372" y="4665059"/>
            <a:ext cx="2736304" cy="43204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год – </a:t>
            </a:r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0,1 </a:t>
            </a:r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рублей,</a:t>
            </a:r>
          </a:p>
          <a:p>
            <a:pPr algn="ctr"/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год – </a:t>
            </a:r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0,1 </a:t>
            </a:r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рублей,</a:t>
            </a:r>
          </a:p>
          <a:p>
            <a:pPr algn="ctr"/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год – </a:t>
            </a:r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0,1 </a:t>
            </a:r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084168" y="1059582"/>
            <a:ext cx="2401086" cy="176121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ежемесячная денежная выплата в связи с рождением (усыновлением) первого ребенка</a:t>
            </a:r>
            <a:endParaRPr lang="ru-RU" sz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84168" y="2388752"/>
            <a:ext cx="2401086" cy="43204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год – </a:t>
            </a:r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5,3 </a:t>
            </a:r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рублей,</a:t>
            </a:r>
          </a:p>
          <a:p>
            <a:pPr algn="ctr"/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год – </a:t>
            </a:r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5,5 </a:t>
            </a:r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</a:t>
            </a:r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84168" y="3047856"/>
            <a:ext cx="2401086" cy="176121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ежемесячная денежная выплата в размере 873 рубля на детей первого-второго года жизни из малоимущих семей</a:t>
            </a:r>
            <a:endParaRPr lang="ru-RU" sz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84168" y="4377026"/>
            <a:ext cx="2401086" cy="43204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год – </a:t>
            </a:r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3,5 </a:t>
            </a:r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рублей,</a:t>
            </a:r>
          </a:p>
          <a:p>
            <a:pPr algn="ctr"/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год – </a:t>
            </a:r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3,7 </a:t>
            </a:r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</a:t>
            </a:r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год – 3,7 млн рублей</a:t>
            </a:r>
            <a:endParaRPr lang="ru-RU" sz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008" y="1138144"/>
            <a:ext cx="962276" cy="641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360" y="3047856"/>
            <a:ext cx="873924" cy="676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372" y="2283718"/>
            <a:ext cx="635825" cy="46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817" y="3141845"/>
            <a:ext cx="648380" cy="507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817" y="4625723"/>
            <a:ext cx="650208" cy="517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2346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51470"/>
            <a:ext cx="9144000" cy="781056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200" b="1" cap="none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Софинансирование</a:t>
            </a: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расходных обязательств </a:t>
            </a:r>
            <a:b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22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 2020 году – 21,9 млн рублей</a:t>
            </a:r>
            <a:endParaRPr lang="ru-RU" sz="20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2306058967"/>
              </p:ext>
            </p:extLst>
          </p:nvPr>
        </p:nvGraphicFramePr>
        <p:xfrm>
          <a:off x="107504" y="987574"/>
          <a:ext cx="8712968" cy="4155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9459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1470"/>
            <a:ext cx="9144000" cy="936104"/>
          </a:xfrm>
        </p:spPr>
        <p:txBody>
          <a:bodyPr>
            <a:noAutofit/>
          </a:bodyPr>
          <a:lstStyle/>
          <a:p>
            <a:pPr algn="ctr"/>
            <a:r>
              <a:rPr lang="ru-RU" sz="2400" b="1" cap="none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Особенности составления проекта </a:t>
            </a:r>
            <a:r>
              <a:rPr lang="ru-RU" sz="24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решения Собрания депутатов на </a:t>
            </a:r>
            <a:r>
              <a:rPr lang="ru-RU" sz="2400" b="1" cap="none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2020 год и на плановый период </a:t>
            </a:r>
            <a:r>
              <a:rPr lang="ru-RU" sz="24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/>
            </a:r>
            <a:br>
              <a:rPr lang="ru-RU" sz="24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24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2021 </a:t>
            </a:r>
            <a:r>
              <a:rPr lang="ru-RU" sz="2400" b="1" cap="none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 2022 </a:t>
            </a:r>
            <a:r>
              <a:rPr lang="ru-RU" sz="24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годов</a:t>
            </a:r>
            <a:endParaRPr lang="ru-RU" sz="2400" b="1" cap="none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3845514"/>
              </p:ext>
            </p:extLst>
          </p:nvPr>
        </p:nvGraphicFramePr>
        <p:xfrm>
          <a:off x="179512" y="1005576"/>
          <a:ext cx="8856984" cy="4050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707969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484" y="67885"/>
            <a:ext cx="8229600" cy="800100"/>
          </a:xfrm>
        </p:spPr>
        <p:txBody>
          <a:bodyPr>
            <a:noAutofit/>
          </a:bodyPr>
          <a:lstStyle/>
          <a:p>
            <a:pPr algn="ctr"/>
            <a:r>
              <a:rPr lang="ru-RU" sz="24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Основные направления бюджетной и налоговой политики Чертковского района на 2020-2022 годы</a:t>
            </a:r>
            <a:endParaRPr lang="ru-RU" sz="2400" b="1" cap="none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03648" y="948994"/>
            <a:ext cx="6120680" cy="704654"/>
          </a:xfrm>
          <a:prstGeom prst="roundRect">
            <a:avLst/>
          </a:prstGeom>
          <a:solidFill>
            <a:schemeClr val="accent1"/>
          </a:solidFill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600" b="1" dirty="0" smtClean="0">
                <a:solidFill>
                  <a:prstClr val="white"/>
                </a:solidFill>
                <a:cs typeface="Times New Roman" pitchFamily="18" charset="0"/>
              </a:rPr>
              <a:t>Утверждены постановлением Администрации Чертковского района от 30.09.2019 1195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600" b="1" dirty="0" smtClean="0">
                <a:solidFill>
                  <a:prstClr val="white"/>
                </a:solidFill>
                <a:cs typeface="Times New Roman" pitchFamily="18" charset="0"/>
              </a:rPr>
              <a:t>(в редакции №1389 от 13.11.2019)</a:t>
            </a:r>
            <a:endParaRPr lang="ru-RU" sz="1600" b="1" dirty="0">
              <a:solidFill>
                <a:prstClr val="white"/>
              </a:solidFill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B4108-8E3B-4090-B5EB-83F9AF377A90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990413323"/>
              </p:ext>
            </p:extLst>
          </p:nvPr>
        </p:nvGraphicFramePr>
        <p:xfrm>
          <a:off x="755576" y="3543858"/>
          <a:ext cx="7776864" cy="1599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685314036"/>
              </p:ext>
            </p:extLst>
          </p:nvPr>
        </p:nvGraphicFramePr>
        <p:xfrm>
          <a:off x="107504" y="1707654"/>
          <a:ext cx="8928992" cy="18902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148064" y="1815666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dirty="0">
                <a:solidFill>
                  <a:prstClr val="white"/>
                </a:solidFill>
                <a:cs typeface="Times New Roman" pitchFamily="18" charset="0"/>
              </a:rPr>
              <a:t>Обеспечение сбалансированности и устойчивости бюджетной системы</a:t>
            </a:r>
          </a:p>
          <a:p>
            <a:pPr indent="1809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dirty="0">
                <a:solidFill>
                  <a:prstClr val="white"/>
                </a:solidFill>
                <a:cs typeface="Times New Roman" pitchFamily="18" charset="0"/>
              </a:rPr>
              <a:t>Экономический рост</a:t>
            </a:r>
          </a:p>
          <a:p>
            <a:pPr marL="180975" indent="-1809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dirty="0">
                <a:solidFill>
                  <a:prstClr val="white"/>
                </a:solidFill>
                <a:cs typeface="Times New Roman" pitchFamily="18" charset="0"/>
              </a:rPr>
              <a:t>Повышение уровня жизни граждан</a:t>
            </a:r>
          </a:p>
        </p:txBody>
      </p:sp>
    </p:spTree>
    <p:extLst>
      <p:ext uri="{BB962C8B-B14F-4D97-AF65-F5344CB8AC3E}">
        <p14:creationId xmlns:p14="http://schemas.microsoft.com/office/powerpoint/2010/main" val="21317489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1470"/>
            <a:ext cx="9144000" cy="864096"/>
          </a:xfr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24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Меры, принимаемые для обеспечения сбалансированности бюджета Чертковского района</a:t>
            </a:r>
            <a:endParaRPr lang="ru-RU" sz="2400" b="1" cap="none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" name="Прямоугольник с двумя усеченными противолежащими углами 1"/>
          <p:cNvSpPr/>
          <p:nvPr/>
        </p:nvSpPr>
        <p:spPr>
          <a:xfrm>
            <a:off x="305529" y="987574"/>
            <a:ext cx="8568952" cy="1224282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мероприятий по росту доходного потенциала Чертковского района, оптимизации расходов районного бюджета и сокращению муниципального долга Чертковского района до 2024 года, утвержденный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постановлением АЧР от 11.06.2019 № 684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с двумя усеченными противолежащими углами 11"/>
          <p:cNvSpPr/>
          <p:nvPr/>
        </p:nvSpPr>
        <p:spPr>
          <a:xfrm>
            <a:off x="305529" y="2379826"/>
            <a:ext cx="8568952" cy="720080"/>
          </a:xfrm>
          <a:prstGeom prst="snip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взвешенной долговой политики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с двумя усеченными противолежащими углами 14"/>
          <p:cNvSpPr/>
          <p:nvPr/>
        </p:nvSpPr>
        <p:spPr>
          <a:xfrm>
            <a:off x="328339" y="3267876"/>
            <a:ext cx="8568952" cy="720080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качественным и своевременным принятием местных бюджетов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с двумя усеченными противолежащими углами 15"/>
          <p:cNvSpPr/>
          <p:nvPr/>
        </p:nvSpPr>
        <p:spPr>
          <a:xfrm>
            <a:off x="321443" y="4155926"/>
            <a:ext cx="8568952" cy="720080"/>
          </a:xfrm>
          <a:prstGeom prst="snip2Diag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Внутренний муниципальный финансовый контроль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86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9677" y="108588"/>
            <a:ext cx="8229600" cy="594066"/>
          </a:xfrm>
        </p:spPr>
        <p:txBody>
          <a:bodyPr>
            <a:noAutofit/>
          </a:bodyPr>
          <a:lstStyle/>
          <a:p>
            <a:pPr algn="ctr"/>
            <a:r>
              <a:rPr lang="ru-RU" sz="24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Основные характеристики районного бюджета </a:t>
            </a:r>
            <a:br>
              <a:rPr lang="ru-RU" sz="24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2400" b="1" cap="none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 2020-2022 годы</a:t>
            </a:r>
            <a:endParaRPr lang="ru-RU" sz="2400" b="1" cap="none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flipV="1">
            <a:off x="251520" y="735546"/>
            <a:ext cx="1224136" cy="2700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7668348" y="987574"/>
            <a:ext cx="1296145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050" b="1" dirty="0">
                <a:solidFill>
                  <a:prstClr val="black"/>
                </a:solidFill>
                <a:latin typeface="Arial" charset="0"/>
              </a:rPr>
              <a:t>млн рублей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7868" y="4411798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- </a:t>
            </a:r>
            <a:r>
              <a:rPr lang="ru-RU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Times New Roman" pitchFamily="18" charset="0"/>
              </a:rPr>
              <a:t>Объем межбюджетных трансфертов будет уточнен ко второму чтению проекта </a:t>
            </a:r>
            <a:r>
              <a:rPr lang="ru-RU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Times New Roman" pitchFamily="18" charset="0"/>
              </a:rPr>
              <a:t>районного </a:t>
            </a:r>
            <a:r>
              <a:rPr lang="ru-RU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Times New Roman" pitchFamily="18" charset="0"/>
              </a:rPr>
              <a:t>бюджета по результатам рассмотрения проекта </a:t>
            </a:r>
            <a:r>
              <a:rPr lang="ru-RU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Times New Roman" pitchFamily="18" charset="0"/>
              </a:rPr>
              <a:t>областного </a:t>
            </a:r>
            <a:r>
              <a:rPr lang="ru-RU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Times New Roman" pitchFamily="18" charset="0"/>
              </a:rPr>
              <a:t>бюджета </a:t>
            </a:r>
            <a:r>
              <a:rPr lang="ru-RU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Times New Roman" pitchFamily="18" charset="0"/>
              </a:rPr>
              <a:t>на Законодательном Собрании Ростовской области</a:t>
            </a:r>
            <a:endParaRPr lang="ru-RU" sz="1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426318"/>
              </p:ext>
            </p:extLst>
          </p:nvPr>
        </p:nvGraphicFramePr>
        <p:xfrm>
          <a:off x="323528" y="1221602"/>
          <a:ext cx="8640960" cy="3100207"/>
        </p:xfrm>
        <a:graphic>
          <a:graphicData uri="http://schemas.openxmlformats.org/drawingml/2006/table">
            <a:tbl>
              <a:tblPr/>
              <a:tblGrid>
                <a:gridCol w="20162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120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427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7129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987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66704">
                <a:tc>
                  <a:txBody>
                    <a:bodyPr/>
                    <a:lstStyle/>
                    <a:p>
                      <a:pPr indent="-68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Показатель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Проект бюджета</a:t>
                      </a:r>
                      <a:endParaRPr kumimoji="0" lang="ru-RU" sz="1200" b="1" kern="1200" baseline="0" dirty="0" smtClean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 2019 год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</a:t>
                      </a:r>
                      <a:r>
                        <a:rPr kumimoji="0" lang="en-US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 </a:t>
                      </a:r>
                      <a:r>
                        <a:rPr kumimoji="0"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чтение)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Проект бюджета</a:t>
                      </a:r>
                      <a:endParaRPr kumimoji="0" lang="ru-RU" sz="1200" b="1" kern="1200" baseline="0" dirty="0" smtClean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 2020 год </a:t>
                      </a:r>
                      <a:endParaRPr kumimoji="0" lang="ru-RU" sz="12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Проект бюджета</a:t>
                      </a:r>
                      <a:endParaRPr kumimoji="0" lang="ru-RU" sz="1200" b="1" kern="1200" baseline="0" dirty="0" smtClean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 2021 год </a:t>
                      </a:r>
                      <a:endParaRPr kumimoji="0" lang="ru-RU" sz="12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Проект бюджета</a:t>
                      </a:r>
                      <a:endParaRPr kumimoji="0" lang="ru-RU" sz="1200" b="1" kern="1200" baseline="0" dirty="0" smtClean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 2022 год </a:t>
                      </a:r>
                      <a:endParaRPr kumimoji="0" lang="ru-RU" sz="12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40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</a:t>
                      </a:r>
                      <a:r>
                        <a:rPr lang="ru-RU" sz="1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 Доходы, всего</a:t>
                      </a:r>
                      <a:endParaRPr lang="ru-RU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1098,1</a:t>
                      </a:r>
                      <a:endParaRPr kumimoji="0" lang="ru-RU" sz="12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1004,3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1002,6</a:t>
                      </a:r>
                      <a:endParaRPr kumimoji="0" lang="ru-RU" sz="12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1186,0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Налоговые и неналоговые доходы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186,3</a:t>
                      </a:r>
                      <a:endParaRPr kumimoji="0" lang="ru-RU" sz="12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-685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197,3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685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212,4</a:t>
                      </a:r>
                      <a:endParaRPr kumimoji="0" lang="ru-RU" sz="12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219,6</a:t>
                      </a:r>
                      <a:endParaRPr kumimoji="0" lang="ru-RU" sz="12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Безвозмездные поступления из областного</a:t>
                      </a:r>
                      <a:r>
                        <a:rPr lang="ru-RU" sz="1200" b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бюджета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911,8</a:t>
                      </a:r>
                      <a:endParaRPr kumimoji="0" lang="ru-RU" sz="12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-685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807,0</a:t>
                      </a:r>
                      <a:r>
                        <a:rPr kumimoji="0" lang="ru-RU" sz="12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685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790,2</a:t>
                      </a:r>
                      <a:r>
                        <a:rPr kumimoji="0" lang="ru-RU" sz="12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*</a:t>
                      </a:r>
                      <a:endParaRPr kumimoji="0" lang="ru-RU" sz="12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966,4*</a:t>
                      </a:r>
                      <a:endParaRPr kumimoji="0" lang="ru-RU" sz="12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II</a:t>
                      </a:r>
                      <a:r>
                        <a:rPr lang="ru-RU" sz="1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 Расходы, всего</a:t>
                      </a:r>
                      <a:endParaRPr lang="ru-RU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1216,7</a:t>
                      </a:r>
                      <a:endParaRPr kumimoji="0" lang="ru-RU" sz="12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1004,3</a:t>
                      </a:r>
                      <a:endParaRPr kumimoji="0" lang="ru-RU" sz="12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1002,6</a:t>
                      </a:r>
                      <a:endParaRPr kumimoji="0" lang="ru-RU" sz="12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1186,0</a:t>
                      </a:r>
                      <a:endParaRPr kumimoji="0" lang="ru-RU" sz="12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52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III</a:t>
                      </a: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 </a:t>
                      </a:r>
                      <a:r>
                        <a:rPr lang="ru-RU" sz="12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Дефицит, </a:t>
                      </a:r>
                      <a:r>
                        <a:rPr lang="ru-RU" sz="1200" b="1" dirty="0" smtClean="0">
                          <a:solidFill>
                            <a:srgbClr val="00B05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Профицит</a:t>
                      </a:r>
                      <a:endParaRPr lang="ru-RU" sz="1200" dirty="0">
                        <a:solidFill>
                          <a:srgbClr val="00B05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-118,6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b="1" kern="1200" baseline="0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b="1" kern="1200" dirty="0" smtClean="0">
                          <a:solidFill>
                            <a:srgbClr val="00B05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0,0</a:t>
                      </a:r>
                      <a:endParaRPr kumimoji="0" lang="ru-RU" sz="1200" b="1" kern="1200" dirty="0">
                        <a:solidFill>
                          <a:srgbClr val="00B05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b="1" kern="1200" dirty="0" smtClean="0">
                          <a:solidFill>
                            <a:srgbClr val="00B05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0,0</a:t>
                      </a:r>
                      <a:endParaRPr kumimoji="0" lang="ru-RU" sz="1200" b="1" kern="1200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Прямоугольник 3"/>
          <p:cNvSpPr>
            <a:spLocks noChangeArrowheads="1"/>
          </p:cNvSpPr>
          <p:nvPr/>
        </p:nvSpPr>
        <p:spPr bwMode="auto">
          <a:xfrm>
            <a:off x="179512" y="86917"/>
            <a:ext cx="89289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Чертковского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на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518026" y="723292"/>
            <a:ext cx="2250297" cy="48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13716" bIns="0" anchor="b"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eaLnBrk="0" hangingPunct="0">
              <a:defRPr/>
            </a:pPr>
            <a:r>
              <a:rPr lang="ru-RU" b="1" dirty="0"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Доходы бюджета</a:t>
            </a: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1004,3</a:t>
            </a:r>
            <a:endParaRPr lang="ru-RU" b="1" dirty="0">
              <a:solidFill>
                <a:schemeClr val="accent3">
                  <a:tint val="90000"/>
                  <a:satMod val="120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5426338" y="723292"/>
            <a:ext cx="2250297" cy="48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13716" bIns="0" anchor="b"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eaLnBrk="0" hangingPunct="0">
              <a:defRPr/>
            </a:pPr>
            <a:r>
              <a:rPr lang="ru-RU" b="1" dirty="0"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Расходы бюджета</a:t>
            </a: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1004,3</a:t>
            </a:r>
            <a:endParaRPr lang="ru-RU" b="1" dirty="0">
              <a:solidFill>
                <a:schemeClr val="accent3">
                  <a:tint val="90000"/>
                  <a:satMod val="120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33651" y="1275272"/>
            <a:ext cx="4038312" cy="482203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        Налог на доходы физических </a:t>
            </a:r>
            <a:r>
              <a:rPr lang="ru-RU" sz="135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лиц – 110,9</a:t>
            </a:r>
            <a:endParaRPr lang="ru-RU" sz="135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3651" y="1825289"/>
            <a:ext cx="4023744" cy="404813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Акцизы – 30,8</a:t>
            </a:r>
            <a:endParaRPr lang="ru-RU" sz="13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6267" y="3832167"/>
            <a:ext cx="4080946" cy="5637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Финансовая помощь из</a:t>
            </a:r>
          </a:p>
          <a:p>
            <a:pPr algn="ctr">
              <a:defRPr/>
            </a:pPr>
            <a:r>
              <a:rPr lang="ru-RU" sz="13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3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областного бюджета – 807,0</a:t>
            </a:r>
            <a:endParaRPr lang="ru-RU" sz="135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33925" y="1285875"/>
            <a:ext cx="4086547" cy="482204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     Социальная политика – </a:t>
            </a:r>
            <a:r>
              <a:rPr lang="ru-RU" sz="135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308,6</a:t>
            </a:r>
            <a:endParaRPr lang="ru-RU" sz="135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33925" y="1815704"/>
            <a:ext cx="4086547" cy="434578"/>
          </a:xfrm>
          <a:prstGeom prst="roundRect">
            <a:avLst/>
          </a:prstGeom>
          <a:solidFill>
            <a:srgbClr val="8056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Образование – </a:t>
            </a:r>
            <a:r>
              <a:rPr lang="ru-RU" sz="135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518,1</a:t>
            </a:r>
            <a:endParaRPr lang="ru-RU" sz="135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33925" y="2303860"/>
            <a:ext cx="4086547" cy="428625"/>
          </a:xfrm>
          <a:prstGeom prst="roundRect">
            <a:avLst/>
          </a:prstGeom>
          <a:solidFill>
            <a:srgbClr val="5D2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Здравоохранение – </a:t>
            </a:r>
            <a:r>
              <a:rPr lang="ru-RU" sz="135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4,7</a:t>
            </a:r>
            <a:endParaRPr lang="ru-RU" sz="135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35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Культура – </a:t>
            </a:r>
            <a:r>
              <a:rPr lang="ru-RU" sz="135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37,2</a:t>
            </a:r>
            <a:endParaRPr lang="ru-RU" sz="135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733925" y="2786062"/>
            <a:ext cx="4086547" cy="482204"/>
          </a:xfrm>
          <a:prstGeom prst="roundRect">
            <a:avLst/>
          </a:prstGeom>
          <a:solidFill>
            <a:srgbClr val="B937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</a:t>
            </a:r>
          </a:p>
          <a:p>
            <a:pPr algn="ctr">
              <a:defRPr/>
            </a:pPr>
            <a:r>
              <a:rPr lang="ru-RU" sz="135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хозяйство – </a:t>
            </a:r>
            <a:r>
              <a:rPr lang="ru-RU" sz="135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6,7</a:t>
            </a:r>
            <a:endParaRPr lang="ru-RU" sz="135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33925" y="3321844"/>
            <a:ext cx="4086547" cy="482204"/>
          </a:xfrm>
          <a:prstGeom prst="roundRect">
            <a:avLst/>
          </a:prstGeom>
          <a:solidFill>
            <a:srgbClr val="C0C40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Дорожный фонд  - </a:t>
            </a:r>
            <a:r>
              <a:rPr lang="ru-RU" sz="13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65,1</a:t>
            </a:r>
            <a:endParaRPr lang="ru-RU" sz="135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33925" y="3857625"/>
            <a:ext cx="4086547" cy="540544"/>
          </a:xfrm>
          <a:prstGeom prst="roundRect">
            <a:avLst/>
          </a:prstGeom>
          <a:solidFill>
            <a:srgbClr val="B216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Сельское хозяйство – </a:t>
            </a:r>
            <a:r>
              <a:rPr lang="ru-RU" sz="135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1,7</a:t>
            </a:r>
            <a:endParaRPr lang="ru-RU" sz="135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733925" y="4446985"/>
            <a:ext cx="4086547" cy="482203"/>
          </a:xfrm>
          <a:prstGeom prst="roundRect">
            <a:avLst/>
          </a:prstGeom>
          <a:solidFill>
            <a:srgbClr val="34A24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Иные расходы – </a:t>
            </a:r>
            <a:r>
              <a:rPr lang="ru-RU" sz="135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62,2</a:t>
            </a:r>
            <a:endParaRPr lang="ru-RU" sz="135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 bwMode="auto">
          <a:xfrm>
            <a:off x="7709564" y="1059060"/>
            <a:ext cx="1071570" cy="16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13716" bIns="0" anchor="b"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eaLnBrk="0" hangingPunct="0">
              <a:defRPr/>
            </a:pPr>
            <a:r>
              <a:rPr lang="ru-RU" sz="1200" b="1" dirty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млн. рублей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06267" y="3402638"/>
            <a:ext cx="4051128" cy="37478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Иные </a:t>
            </a:r>
            <a:r>
              <a:rPr lang="ru-RU" sz="135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доходы – 17,7</a:t>
            </a:r>
            <a:endParaRPr lang="ru-RU" sz="135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292568" y="1059060"/>
            <a:ext cx="1071570" cy="16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13716" bIns="0" anchor="b"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eaLnBrk="0" hangingPunct="0">
              <a:defRPr/>
            </a:pPr>
            <a:r>
              <a:rPr lang="ru-RU" sz="1200" b="1" dirty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млн. рублей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33651" y="2855190"/>
            <a:ext cx="4045175" cy="4857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      Государственная </a:t>
            </a:r>
            <a:r>
              <a:rPr lang="ru-RU" sz="135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пошлина – 4,9</a:t>
            </a:r>
            <a:endParaRPr lang="ru-RU" sz="135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6788" y="2284176"/>
            <a:ext cx="4030607" cy="4857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Налоги на совокупный </a:t>
            </a:r>
            <a:r>
              <a:rPr lang="ru-RU" sz="13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доход – 11,8</a:t>
            </a:r>
            <a:endParaRPr lang="ru-RU" sz="135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01330" y="1231238"/>
            <a:ext cx="648072" cy="535782"/>
          </a:xfrm>
          <a:prstGeom prst="roundRect">
            <a:avLst>
              <a:gd name="adj" fmla="val 10000"/>
            </a:avLst>
          </a:prstGeom>
          <a:blipFill rotWithShape="0">
            <a:blip r:embed="rId2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Скругленный прямоугольник 22"/>
          <p:cNvSpPr/>
          <p:nvPr/>
        </p:nvSpPr>
        <p:spPr>
          <a:xfrm>
            <a:off x="309578" y="1782483"/>
            <a:ext cx="631575" cy="458523"/>
          </a:xfrm>
          <a:prstGeom prst="roundRect">
            <a:avLst>
              <a:gd name="adj" fmla="val 10000"/>
            </a:avLst>
          </a:prstGeom>
          <a:blipFill rotWithShape="0">
            <a:blip r:embed="rId3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Скругленный прямоугольник 23"/>
          <p:cNvSpPr/>
          <p:nvPr/>
        </p:nvSpPr>
        <p:spPr>
          <a:xfrm>
            <a:off x="284737" y="3823744"/>
            <a:ext cx="655042" cy="603787"/>
          </a:xfrm>
          <a:prstGeom prst="roundRect">
            <a:avLst>
              <a:gd name="adj" fmla="val 10000"/>
            </a:avLst>
          </a:prstGeom>
          <a:blipFill rotWithShape="0">
            <a:blip r:embed="rId4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Скругленный прямоугольник 24"/>
          <p:cNvSpPr/>
          <p:nvPr/>
        </p:nvSpPr>
        <p:spPr>
          <a:xfrm>
            <a:off x="313190" y="3341444"/>
            <a:ext cx="598136" cy="462604"/>
          </a:xfrm>
          <a:prstGeom prst="roundRect">
            <a:avLst>
              <a:gd name="adj" fmla="val 10000"/>
            </a:avLst>
          </a:prstGeom>
          <a:blipFill rotWithShape="0">
            <a:blip r:embed="rId5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Скругленный прямоугольник 25"/>
          <p:cNvSpPr/>
          <p:nvPr/>
        </p:nvSpPr>
        <p:spPr>
          <a:xfrm>
            <a:off x="4626006" y="1244015"/>
            <a:ext cx="702078" cy="524064"/>
          </a:xfrm>
          <a:prstGeom prst="roundRect">
            <a:avLst>
              <a:gd name="adj" fmla="val 10000"/>
            </a:avLst>
          </a:prstGeom>
          <a:blipFill rotWithShape="0">
            <a:blip r:embed="rId6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Скругленный прямоугольник 26"/>
          <p:cNvSpPr/>
          <p:nvPr/>
        </p:nvSpPr>
        <p:spPr>
          <a:xfrm>
            <a:off x="4638825" y="1769680"/>
            <a:ext cx="689260" cy="480602"/>
          </a:xfrm>
          <a:prstGeom prst="roundRect">
            <a:avLst>
              <a:gd name="adj" fmla="val 10000"/>
            </a:avLst>
          </a:prstGeom>
          <a:blipFill rotWithShape="0">
            <a:blip r:embed="rId7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Скругленный прямоугольник 27"/>
          <p:cNvSpPr/>
          <p:nvPr/>
        </p:nvSpPr>
        <p:spPr>
          <a:xfrm>
            <a:off x="4639771" y="2250282"/>
            <a:ext cx="688313" cy="482204"/>
          </a:xfrm>
          <a:prstGeom prst="roundRect">
            <a:avLst>
              <a:gd name="adj" fmla="val 10000"/>
            </a:avLst>
          </a:prstGeom>
          <a:blipFill rotWithShape="0">
            <a:blip r:embed="rId8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Скругленный прямоугольник 28"/>
          <p:cNvSpPr/>
          <p:nvPr/>
        </p:nvSpPr>
        <p:spPr>
          <a:xfrm>
            <a:off x="4639771" y="2742768"/>
            <a:ext cx="688313" cy="525498"/>
          </a:xfrm>
          <a:prstGeom prst="roundRect">
            <a:avLst>
              <a:gd name="adj" fmla="val 10000"/>
            </a:avLst>
          </a:prstGeom>
          <a:blipFill rotWithShape="0">
            <a:blip r:embed="rId9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" name="Скругленный прямоугольник 29"/>
          <p:cNvSpPr/>
          <p:nvPr/>
        </p:nvSpPr>
        <p:spPr>
          <a:xfrm>
            <a:off x="4638825" y="3268267"/>
            <a:ext cx="689260" cy="535781"/>
          </a:xfrm>
          <a:prstGeom prst="roundRect">
            <a:avLst>
              <a:gd name="adj" fmla="val 10000"/>
            </a:avLst>
          </a:prstGeom>
          <a:blipFill rotWithShape="0">
            <a:blip r:embed="rId10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Скругленный прямоугольник 30"/>
          <p:cNvSpPr/>
          <p:nvPr/>
        </p:nvSpPr>
        <p:spPr>
          <a:xfrm>
            <a:off x="4639771" y="3804047"/>
            <a:ext cx="688313" cy="594122"/>
          </a:xfrm>
          <a:prstGeom prst="roundRect">
            <a:avLst>
              <a:gd name="adj" fmla="val 10000"/>
            </a:avLst>
          </a:prstGeom>
          <a:blipFill rotWithShape="0">
            <a:blip r:embed="rId11">
              <a:lum bright="-8000" contrast="35000"/>
            </a:blip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Скругленный прямоугольник 31"/>
          <p:cNvSpPr/>
          <p:nvPr/>
        </p:nvSpPr>
        <p:spPr>
          <a:xfrm>
            <a:off x="4638825" y="4396553"/>
            <a:ext cx="689260" cy="532635"/>
          </a:xfrm>
          <a:prstGeom prst="roundRect">
            <a:avLst>
              <a:gd name="adj" fmla="val 10000"/>
            </a:avLst>
          </a:prstGeom>
          <a:blipFill rotWithShape="0">
            <a:blip r:embed="rId12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4098" name="Picture 2" descr="C:\Users\Kolesnikov.REGION.000\Desktop\Фото к презинтации\35362817-Налоговый-платеж.jpg"/>
          <p:cNvPicPr>
            <a:picLocks noChangeAspect="1" noChangeArrowheads="1"/>
          </p:cNvPicPr>
          <p:nvPr/>
        </p:nvPicPr>
        <p:blipFill>
          <a:blip r:embed="rId13" cstate="print">
            <a:extLst/>
          </a:blip>
          <a:srcRect/>
          <a:stretch>
            <a:fillRect/>
          </a:stretch>
        </p:blipFill>
        <p:spPr bwMode="auto">
          <a:xfrm>
            <a:off x="309289" y="2248379"/>
            <a:ext cx="626041" cy="5689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099" name="Picture 3" descr="C:\Users\Kolesnikov.REGION.000\Desktop\Фото к презинтации\51924965-Крупным-планом-бизнесмена-Расчет-энергоэффективности-Тариф-дома-в-бюро.jpg"/>
          <p:cNvPicPr>
            <a:picLocks noChangeAspect="1" noChangeArrowheads="1"/>
          </p:cNvPicPr>
          <p:nvPr/>
        </p:nvPicPr>
        <p:blipFill>
          <a:blip r:embed="rId14" cstate="print">
            <a:extLst/>
          </a:blip>
          <a:srcRect/>
          <a:stretch>
            <a:fillRect/>
          </a:stretch>
        </p:blipFill>
        <p:spPr bwMode="auto">
          <a:xfrm>
            <a:off x="294224" y="2838350"/>
            <a:ext cx="641735" cy="5095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3" name="Скругленный прямоугольник 32"/>
          <p:cNvSpPr/>
          <p:nvPr/>
        </p:nvSpPr>
        <p:spPr>
          <a:xfrm>
            <a:off x="233651" y="4482276"/>
            <a:ext cx="4080946" cy="446912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3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Транспортный налог – 21,2</a:t>
            </a:r>
            <a:endParaRPr lang="ru-RU" sz="13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4735" y="4445608"/>
            <a:ext cx="650594" cy="470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520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141480"/>
            <a:ext cx="6426714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cap="all" dirty="0">
                <a:ln w="10541" cmpd="sng">
                  <a:solidFill>
                    <a:srgbClr val="4E67C8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E67C8">
                        <a:tint val="40000"/>
                        <a:satMod val="250000"/>
                      </a:srgbClr>
                    </a:gs>
                    <a:gs pos="9000">
                      <a:srgbClr val="4E67C8">
                        <a:tint val="52000"/>
                        <a:satMod val="300000"/>
                      </a:srgbClr>
                    </a:gs>
                    <a:gs pos="50000">
                      <a:srgbClr val="4E67C8">
                        <a:shade val="20000"/>
                        <a:satMod val="300000"/>
                      </a:srgbClr>
                    </a:gs>
                    <a:gs pos="79000">
                      <a:srgbClr val="4E67C8">
                        <a:tint val="52000"/>
                        <a:satMod val="300000"/>
                      </a:srgbClr>
                    </a:gs>
                    <a:gs pos="100000">
                      <a:srgbClr val="4E67C8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КРУПНЕЙШИЕ налогоплательщики Чертковского района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17" name="Рисунок 16" descr="газ пром.png"/>
          <p:cNvPicPr>
            <a:picLocks noChangeAspect="1"/>
          </p:cNvPicPr>
          <p:nvPr/>
        </p:nvPicPr>
        <p:blipFill>
          <a:blip r:embed="rId2" cstate="print"/>
          <a:srcRect r="3932" b="10101"/>
          <a:stretch>
            <a:fillRect/>
          </a:stretch>
        </p:blipFill>
        <p:spPr>
          <a:xfrm>
            <a:off x="1603254" y="1766512"/>
            <a:ext cx="1721357" cy="1043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РЖД111.jpg"/>
          <p:cNvPicPr>
            <a:picLocks noChangeAspect="1"/>
          </p:cNvPicPr>
          <p:nvPr/>
        </p:nvPicPr>
        <p:blipFill>
          <a:blip r:embed="rId3" cstate="print"/>
          <a:srcRect l="4346" t="13202" r="13089"/>
          <a:stretch>
            <a:fillRect/>
          </a:stretch>
        </p:blipFill>
        <p:spPr>
          <a:xfrm>
            <a:off x="1550945" y="3601780"/>
            <a:ext cx="1882674" cy="1232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https://img05.rl0.ru/1a377836e6afc350856f1d7bca4bf990/c500x400/svopi.ru/uploads/posts/2017-03/thumbs/1490347734_09.jpg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3819491" y="1709367"/>
            <a:ext cx="1344272" cy="91490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124" name="Picture 4" descr="https://img06.rl0.ru/a497b5072e637cfa546c228946861c04/c900x655/artc-alisa.ru/wp-content/uploads/2015/07/era.com_.ua_.jpg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5816945" y="1439662"/>
            <a:ext cx="1721600" cy="1252271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126" name="Picture 6" descr="https://img01.rl0.ru/e4b639623df87089d62b1d537f55ba8b/c640x480/arhivurokov.ru/intolimp/html/2017/02/06/i_58988b14bc283/img_phpVlBM7h_Prezentaciya_10.jpg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5521702" y="3349644"/>
            <a:ext cx="2506682" cy="171128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9" name="Скругленный прямоугольник 18"/>
          <p:cNvSpPr/>
          <p:nvPr/>
        </p:nvSpPr>
        <p:spPr>
          <a:xfrm>
            <a:off x="1547813" y="1006079"/>
            <a:ext cx="1813322" cy="7417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Сохрановское</a:t>
            </a:r>
            <a:r>
              <a:rPr lang="ru-RU" sz="1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ЛПУМГ ООО «Газпром </a:t>
            </a:r>
            <a:r>
              <a:rPr lang="ru-RU" sz="12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трансгаз</a:t>
            </a:r>
            <a:r>
              <a:rPr lang="ru-RU" sz="1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Волгоград»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600451" y="1006079"/>
            <a:ext cx="1813322" cy="7429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prstClr val="white"/>
                </a:solidFill>
              </a:rPr>
              <a:t>АО «</a:t>
            </a:r>
            <a:r>
              <a:rPr lang="ru-RU" sz="1350" dirty="0" err="1">
                <a:solidFill>
                  <a:prstClr val="white"/>
                </a:solidFill>
              </a:rPr>
              <a:t>Транснефть-Приволга</a:t>
            </a:r>
            <a:r>
              <a:rPr lang="ru-RU" sz="1350" dirty="0">
                <a:solidFill>
                  <a:prstClr val="white"/>
                </a:solidFill>
              </a:rPr>
              <a:t>»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601391" y="2842022"/>
            <a:ext cx="1813322" cy="7429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prstClr val="white"/>
                </a:solidFill>
              </a:rPr>
              <a:t>ОАО «Российские железные дороги»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868591" y="2680097"/>
            <a:ext cx="1781175" cy="5941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prstClr val="white"/>
                </a:solidFill>
              </a:rPr>
              <a:t>ООО «СПЕКТР-РОС»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813823" y="1006079"/>
            <a:ext cx="1812131" cy="7429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prstClr val="white"/>
                </a:solidFill>
              </a:rPr>
              <a:t>ООО ТД «СПЕКТР-ПЛАСТ»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07607" y="4300538"/>
            <a:ext cx="1674019" cy="6881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prstClr val="white"/>
                </a:solidFill>
              </a:rPr>
              <a:t>АО агрофирма «Калитва»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07607" y="2733675"/>
            <a:ext cx="1674019" cy="6346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prstClr val="white"/>
                </a:solidFill>
              </a:rPr>
              <a:t>СПК (колхоз) «Мир»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07607" y="3489722"/>
            <a:ext cx="1674019" cy="6893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solidFill>
                  <a:prstClr val="white"/>
                </a:solidFill>
              </a:rPr>
              <a:t>ООО «Луч»</a:t>
            </a:r>
          </a:p>
        </p:txBody>
      </p:sp>
    </p:spTree>
    <p:extLst>
      <p:ext uri="{BB962C8B-B14F-4D97-AF65-F5344CB8AC3E}">
        <p14:creationId xmlns:p14="http://schemas.microsoft.com/office/powerpoint/2010/main" val="320584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351" y="24447"/>
            <a:ext cx="9001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СТРУКТУРА НАЛОГОВЫХ И НЕНАЛОГОВЫХ ДОХОДОВ </a:t>
            </a:r>
          </a:p>
          <a:p>
            <a:pPr algn="ctr">
              <a:defRPr/>
            </a:pP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РАЙОННОГО БЮДЖЕТА В 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2020 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ГОДУ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77542" y="767954"/>
            <a:ext cx="259199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b="1" dirty="0" smtClean="0">
                <a:solidFill>
                  <a:prstClr val="black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197,3 </a:t>
            </a:r>
            <a:r>
              <a:rPr lang="ru-RU" b="1" dirty="0">
                <a:solidFill>
                  <a:prstClr val="black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млн. рублей</a:t>
            </a:r>
          </a:p>
        </p:txBody>
      </p:sp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2848050"/>
              </p:ext>
            </p:extLst>
          </p:nvPr>
        </p:nvGraphicFramePr>
        <p:xfrm>
          <a:off x="323528" y="1137286"/>
          <a:ext cx="8568951" cy="3993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1473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1_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2_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4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1525</TotalTime>
  <Words>1696</Words>
  <Application>Microsoft Office PowerPoint</Application>
  <PresentationFormat>Экран (16:9)</PresentationFormat>
  <Paragraphs>376</Paragraphs>
  <Slides>29</Slides>
  <Notes>23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29</vt:i4>
      </vt:variant>
    </vt:vector>
  </HeadingPairs>
  <TitlesOfParts>
    <vt:vector size="40" baseType="lpstr">
      <vt:lpstr>Arial</vt:lpstr>
      <vt:lpstr>Calibri</vt:lpstr>
      <vt:lpstr>Century Gothic</vt:lpstr>
      <vt:lpstr>Georgia</vt:lpstr>
      <vt:lpstr>Times New Roman</vt:lpstr>
      <vt:lpstr>Trebuchet MS</vt:lpstr>
      <vt:lpstr>Wingdings 3</vt:lpstr>
      <vt:lpstr>Сектор</vt:lpstr>
      <vt:lpstr>1_Сектор</vt:lpstr>
      <vt:lpstr>2_Сектор</vt:lpstr>
      <vt:lpstr>1_Воздушный поток</vt:lpstr>
      <vt:lpstr>БЮДЖЕТ ДЛЯ ГРАЖДАН</vt:lpstr>
      <vt:lpstr>Презентация PowerPoint</vt:lpstr>
      <vt:lpstr>Особенности составления проекта решения Собрания депутатов на 2020 год и на плановый период  2021 и 2022 годов</vt:lpstr>
      <vt:lpstr>Основные направления бюджетной и налоговой политики Чертковского района на 2020-2022 годы</vt:lpstr>
      <vt:lpstr>Меры, принимаемые для обеспечения сбалансированности бюджета Чертковского района</vt:lpstr>
      <vt:lpstr>Основные характеристики районного бюджета  на 2020-2022 годы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Безвозмездные поступления из областного бюджета</vt:lpstr>
      <vt:lpstr>Презентация PowerPoint</vt:lpstr>
      <vt:lpstr>Презентация PowerPoint</vt:lpstr>
      <vt:lpstr>Презентация PowerPoint</vt:lpstr>
      <vt:lpstr>Расходы районного бюджета Чертковского района в 2020 году           1004,3 млн рублей   </vt:lpstr>
      <vt:lpstr>Расходы районного бюджета Чертковского района  на социальную сферу в 2020 году</vt:lpstr>
      <vt:lpstr>Структура расходов по муниципальным программам  чертковского района в 2020 году </vt:lpstr>
      <vt:lpstr>Доля муниципальных программ в общем объеме расходов, запланированных на  реализацию муниципальных программ чертковского района в 2020 году</vt:lpstr>
      <vt:lpstr>Расходы районного бюджета Чертковского района  на образование в 2020 – 2022 году</vt:lpstr>
      <vt:lpstr>Структура расходов районного бюджета на образование в 2020 году</vt:lpstr>
      <vt:lpstr>Расходы районного бюджета Чертковского района  на культуру в 2020 – 2022 году</vt:lpstr>
      <vt:lpstr>Расходы районного бюджета Чертковского района  на здравоохранение в 2020 – 2022 году</vt:lpstr>
      <vt:lpstr>Расходы районного бюджета Чертковского района  на социальную политику в 2020 – 2022 году</vt:lpstr>
      <vt:lpstr>Структура расходов районного бюджета на социальную политику в 2020 году</vt:lpstr>
      <vt:lpstr>Расходы районного бюджета Чертковского района  на жилищно-коммунальное хозяйство в 2020 – 2022 году</vt:lpstr>
      <vt:lpstr>Расходы районного бюджета Чертковского района  на национальную экономику в 2020 – 2022 году</vt:lpstr>
      <vt:lpstr>РЕГИОНАЛЬНЫЙ ПРОЕКТ «Финансовая поддержка семей при рождении детей» в рамках национального проекта «Демография»</vt:lpstr>
      <vt:lpstr>Софинансирование расходных обязательств  в 2020 году – 21,9 млн рублей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финансов Ростовской области</dc:title>
  <dc:creator>Дубовая</dc:creator>
  <cp:lastModifiedBy>Kolesnikov</cp:lastModifiedBy>
  <cp:revision>182</cp:revision>
  <dcterms:created xsi:type="dcterms:W3CDTF">2019-11-08T08:47:25Z</dcterms:created>
  <dcterms:modified xsi:type="dcterms:W3CDTF">2019-12-17T07:42:23Z</dcterms:modified>
</cp:coreProperties>
</file>