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rawings/drawing2.xml" ContentType="application/vnd.openxmlformats-officedocument.drawingml.chartshapes+xml"/>
  <Override PartName="/ppt/charts/chart5.xml" ContentType="application/vnd.openxmlformats-officedocument.drawingml.chart+xml"/>
  <Override PartName="/ppt/drawings/drawing3.xml" ContentType="application/vnd.openxmlformats-officedocument.drawingml.chartshape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8" r:id="rId2"/>
    <p:sldId id="257" r:id="rId3"/>
    <p:sldId id="261" r:id="rId4"/>
    <p:sldId id="260" r:id="rId5"/>
    <p:sldId id="262" r:id="rId6"/>
    <p:sldId id="263" r:id="rId7"/>
    <p:sldId id="264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651" autoAdjust="0"/>
    <p:restoredTop sz="94660"/>
  </p:normalViewPr>
  <p:slideViewPr>
    <p:cSldViewPr>
      <p:cViewPr varScale="1">
        <p:scale>
          <a:sx n="113" d="100"/>
          <a:sy n="113" d="100"/>
        </p:scale>
        <p:origin x="76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1818173178768461E-2"/>
          <c:y val="3.1244217040963265E-2"/>
          <c:w val="0.61855956383261057"/>
          <c:h val="0.8442594923595905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Дотация</c:v>
                </c:pt>
              </c:strCache>
            </c:strRef>
          </c:tx>
          <c:spPr>
            <a:solidFill>
              <a:srgbClr val="B216B6"/>
            </a:solidFill>
          </c:spPr>
          <c:invertIfNegative val="0"/>
          <c:dLbls>
            <c:spPr>
              <a:noFill/>
              <a:ln w="27142">
                <a:noFill/>
              </a:ln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54.1</c:v>
                </c:pt>
                <c:pt idx="1">
                  <c:v>72.599999999999994</c:v>
                </c:pt>
                <c:pt idx="2">
                  <c:v>74.8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891-4393-98BD-B22519D8962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Субвенция</c:v>
                </c:pt>
              </c:strCache>
            </c:strRef>
          </c:tx>
          <c:spPr>
            <a:solidFill>
              <a:schemeClr val="accent4">
                <a:lumMod val="50000"/>
              </a:schemeClr>
            </a:solidFill>
          </c:spPr>
          <c:invertIfNegative val="0"/>
          <c:dLbls>
            <c:spPr>
              <a:noFill/>
              <a:ln w="27142">
                <a:noFill/>
              </a:ln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316.89999999999998</c:v>
                </c:pt>
                <c:pt idx="1">
                  <c:v>369</c:v>
                </c:pt>
                <c:pt idx="2">
                  <c:v>375.2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891-4393-98BD-B22519D8962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Субсидии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dLbl>
              <c:idx val="0"/>
              <c:layout>
                <c:manualLayout>
                  <c:x val="-7.7247191011235963E-2"/>
                  <c:y val="0.1006640923784600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7891-4393-98BD-B22519D8962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7.8651685393258425E-2"/>
                  <c:y val="3.355469745948666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7891-4393-98BD-B22519D8962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8.2865168539325865E-2"/>
                  <c:y val="6.151694534239223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7891-4393-98BD-B22519D8962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7142">
                <a:noFill/>
              </a:ln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8.4</c:v>
                </c:pt>
                <c:pt idx="1">
                  <c:v>21.1</c:v>
                </c:pt>
                <c:pt idx="2">
                  <c:v>29.8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7891-4393-98BD-B22519D8962B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Иные межбюджетные трансферты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6.7415730337078747E-2"/>
                  <c:y val="7.27018444955544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7891-4393-98BD-B22519D8962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8.0649163938777274E-2"/>
                  <c:y val="2.47230306320921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7891-4393-98BD-B22519D8962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7.7887065380872339E-2"/>
                  <c:y val="2.390640615240043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7891-4393-98BD-B22519D8962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4.8611111111111133E-2"/>
                  <c:y val="6.477689198926921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7891-4393-98BD-B22519D8962B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 w="27142">
                <a:noFill/>
              </a:ln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4.5</c:v>
                </c:pt>
                <c:pt idx="1">
                  <c:v>2.7</c:v>
                </c:pt>
                <c:pt idx="2">
                  <c:v>10.5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7891-4393-98BD-B22519D8962B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Прочие безвозмездные поступления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Лист1!$A$2:$A$4</c:f>
              <c:strCache>
                <c:ptCount val="3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</c:strCache>
            </c:strRef>
          </c:cat>
          <c:val>
            <c:numRef>
              <c:f>Лист1!$F$2:$F$4</c:f>
              <c:numCache>
                <c:formatCode>General</c:formatCode>
                <c:ptCount val="3"/>
                <c:pt idx="1">
                  <c:v>330.1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7891-4393-98BD-B22519D896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36058504"/>
        <c:axId val="136059288"/>
      </c:barChart>
      <c:catAx>
        <c:axId val="1360585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solidFill>
                  <a:schemeClr val="tx1"/>
                </a:solidFill>
              </a:defRPr>
            </a:pPr>
            <a:endParaRPr lang="ru-RU"/>
          </a:p>
        </c:txPr>
        <c:crossAx val="136059288"/>
        <c:crosses val="autoZero"/>
        <c:auto val="1"/>
        <c:lblAlgn val="ctr"/>
        <c:lblOffset val="100"/>
        <c:noMultiLvlLbl val="0"/>
      </c:catAx>
      <c:valAx>
        <c:axId val="136059288"/>
        <c:scaling>
          <c:orientation val="minMax"/>
        </c:scaling>
        <c:delete val="0"/>
        <c:axPos val="l"/>
        <c:majorGridlines>
          <c:spPr>
            <a:ln>
              <a:solidFill>
                <a:prstClr val="black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noFill/>
          <a:ln w="40549" cap="flat" cmpd="sng" algn="ctr">
            <a:solidFill>
              <a:schemeClr val="accent3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c:spPr>
        <c:txPr>
          <a:bodyPr rot="0" vert="horz" anchor="b"/>
          <a:lstStyle/>
          <a:p>
            <a:pPr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6058504"/>
        <c:crosses val="autoZero"/>
        <c:crossBetween val="between"/>
      </c:valAx>
      <c:spPr>
        <a:ln>
          <a:solidFill>
            <a:prstClr val="black"/>
          </a:solidFill>
        </a:ln>
      </c:spPr>
    </c:plotArea>
    <c:legend>
      <c:legendPos val="r"/>
      <c:layout>
        <c:manualLayout>
          <c:xMode val="edge"/>
          <c:yMode val="edge"/>
          <c:x val="0.70517051705170519"/>
          <c:y val="0.22453222453222454"/>
          <c:w val="0.29482948389872532"/>
          <c:h val="0.67747173626642987"/>
        </c:manualLayout>
      </c:layout>
      <c:overlay val="0"/>
      <c:txPr>
        <a:bodyPr/>
        <a:lstStyle/>
        <a:p>
          <a:pPr>
            <a:defRPr b="0">
              <a:solidFill>
                <a:schemeClr val="tx1"/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913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НДФЛ</c:v>
                </c:pt>
              </c:strCache>
            </c:strRef>
          </c:tx>
          <c:invertIfNegative val="0"/>
          <c:dLbls>
            <c:spPr>
              <a:noFill/>
              <a:ln w="25470">
                <a:noFill/>
              </a:ln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факт 2017</c:v>
                </c:pt>
                <c:pt idx="1">
                  <c:v>факт 2018</c:v>
                </c:pt>
                <c:pt idx="2">
                  <c:v>факт 2019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57.7</c:v>
                </c:pt>
                <c:pt idx="1">
                  <c:v>50</c:v>
                </c:pt>
                <c:pt idx="2">
                  <c:v>49.1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C09-46F7-AEDE-21C3575659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89473712"/>
        <c:axId val="189474104"/>
        <c:axId val="0"/>
      </c:bar3DChart>
      <c:catAx>
        <c:axId val="1894737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89474104"/>
        <c:crosses val="autoZero"/>
        <c:auto val="1"/>
        <c:lblAlgn val="ctr"/>
        <c:lblOffset val="100"/>
        <c:noMultiLvlLbl val="0"/>
      </c:catAx>
      <c:valAx>
        <c:axId val="189474104"/>
        <c:scaling>
          <c:orientation val="minMax"/>
          <c:max val="60"/>
          <c:min val="0"/>
        </c:scaling>
        <c:delete val="0"/>
        <c:axPos val="l"/>
        <c:majorGridlines>
          <c:spPr>
            <a:ln>
              <a:solidFill>
                <a:schemeClr val="bg1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6" b="1">
                <a:solidFill>
                  <a:schemeClr val="tx1"/>
                </a:solidFill>
              </a:defRPr>
            </a:pPr>
            <a:endParaRPr lang="ru-RU"/>
          </a:p>
        </c:txPr>
        <c:crossAx val="189473712"/>
        <c:crosses val="autoZero"/>
        <c:crossBetween val="between"/>
        <c:majorUnit val="5"/>
        <c:minorUnit val="5"/>
      </c:valAx>
      <c:spPr>
        <a:noFill/>
        <a:ln w="2547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5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ln>
          <a:solidFill>
            <a:prstClr val="black"/>
          </a:solidFill>
        </a:ln>
      </c:spPr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Pt>
            <c:idx val="1"/>
            <c:invertIfNegative val="0"/>
            <c:bubble3D val="0"/>
            <c:spPr/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Лист1!$A$2:$A$4</c:f>
              <c:strCache>
                <c:ptCount val="2"/>
                <c:pt idx="0">
                  <c:v>факт 2018 </c:v>
                </c:pt>
                <c:pt idx="1">
                  <c:v>факт 2019 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19.600000000000001</c:v>
                </c:pt>
                <c:pt idx="1">
                  <c:v>16.7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685F-4BBB-8519-31A2BE21C8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89475672"/>
        <c:axId val="189476064"/>
        <c:axId val="0"/>
      </c:bar3DChart>
      <c:catAx>
        <c:axId val="1894756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969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89476064"/>
        <c:crosses val="autoZero"/>
        <c:auto val="1"/>
        <c:lblAlgn val="ctr"/>
        <c:lblOffset val="100"/>
        <c:noMultiLvlLbl val="0"/>
      </c:catAx>
      <c:valAx>
        <c:axId val="189476064"/>
        <c:scaling>
          <c:orientation val="minMax"/>
          <c:max val="20"/>
          <c:min val="0"/>
        </c:scaling>
        <c:delete val="0"/>
        <c:axPos val="l"/>
        <c:majorGridlines>
          <c:spPr>
            <a:ln>
              <a:solidFill>
                <a:schemeClr val="bg1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prstClr val="black"/>
            </a:solidFill>
          </a:ln>
        </c:spPr>
        <c:txPr>
          <a:bodyPr/>
          <a:lstStyle/>
          <a:p>
            <a:pPr>
              <a:defRPr sz="1969" b="1">
                <a:solidFill>
                  <a:schemeClr val="tx1"/>
                </a:solidFill>
              </a:defRPr>
            </a:pPr>
            <a:endParaRPr lang="ru-RU"/>
          </a:p>
        </c:txPr>
        <c:crossAx val="189475672"/>
        <c:crosses val="autoZero"/>
        <c:crossBetween val="between"/>
        <c:majorUnit val="4"/>
        <c:minorUnit val="4"/>
      </c:valAx>
      <c:spPr>
        <a:noFill/>
        <a:ln w="2538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72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ln>
          <a:solidFill>
            <a:prstClr val="black"/>
          </a:solidFill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8453038674033151E-2"/>
          <c:y val="2.3853211009174639E-2"/>
          <c:w val="0.89392265193370168"/>
          <c:h val="0.83302752293578064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246633651090533E-2"/>
                  <c:y val="4.19882639010032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8039108804872787E-2"/>
                  <c:y val="2.46989787652961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Лист1!$A$2:$A$4</c:f>
              <c:strCache>
                <c:ptCount val="2"/>
                <c:pt idx="0">
                  <c:v>факт 2018</c:v>
                </c:pt>
                <c:pt idx="1">
                  <c:v>факт 2019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146.6</c:v>
                </c:pt>
                <c:pt idx="1">
                  <c:v>150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682-4B67-AC97-39CA6B543F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189476848"/>
        <c:axId val="189477240"/>
        <c:axId val="0"/>
      </c:bar3DChart>
      <c:catAx>
        <c:axId val="1894768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966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89477240"/>
        <c:crosses val="autoZero"/>
        <c:auto val="1"/>
        <c:lblAlgn val="ctr"/>
        <c:lblOffset val="100"/>
        <c:noMultiLvlLbl val="0"/>
      </c:catAx>
      <c:valAx>
        <c:axId val="189477240"/>
        <c:scaling>
          <c:orientation val="minMax"/>
        </c:scaling>
        <c:delete val="0"/>
        <c:axPos val="l"/>
        <c:majorGridlines>
          <c:spPr>
            <a:ln>
              <a:solidFill>
                <a:prstClr val="black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prstClr val="black"/>
            </a:solidFill>
          </a:ln>
        </c:spPr>
        <c:txPr>
          <a:bodyPr/>
          <a:lstStyle/>
          <a:p>
            <a:pPr>
              <a:defRPr sz="1966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89476848"/>
        <c:crosses val="autoZero"/>
        <c:crossBetween val="between"/>
      </c:valAx>
      <c:spPr>
        <a:noFill/>
        <a:ln w="25402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69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5227977453156491E-2"/>
          <c:y val="4.1325190737890295E-2"/>
          <c:w val="0.90450403920930089"/>
          <c:h val="0.8422506820649006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4.2130707332709181E-3"/>
                  <c:y val="0.43405974019201748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36E2-49B5-B584-C5F61B88E988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8.5333041872094947E-3"/>
                  <c:y val="0.19279990252554274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114,8</a:t>
                    </a:r>
                    <a:endParaRPr lang="en-US" dirty="0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6E2-49B5-B584-C5F61B88E988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4.266652093604972E-3"/>
                  <c:y val="0.2203427457434773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36E2-49B5-B584-C5F61B88E988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4222173645349349E-3"/>
                  <c:y val="0.10265968835775648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36E2-49B5-B584-C5F61B88E988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 w="25425">
                <a:noFill/>
              </a:ln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2"/>
                <c:pt idx="0">
                  <c:v>факт 2018 </c:v>
                </c:pt>
                <c:pt idx="1">
                  <c:v>факт 2019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302.60000000000002</c:v>
                </c:pt>
                <c:pt idx="1">
                  <c:v>285.10000000000002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6E2-49B5-B584-C5F61B88E9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293917632"/>
        <c:axId val="293918024"/>
      </c:barChart>
      <c:catAx>
        <c:axId val="293917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93918024"/>
        <c:crosses val="autoZero"/>
        <c:auto val="1"/>
        <c:lblAlgn val="ctr"/>
        <c:lblOffset val="100"/>
        <c:noMultiLvlLbl val="0"/>
      </c:catAx>
      <c:valAx>
        <c:axId val="293918024"/>
        <c:scaling>
          <c:orientation val="minMax"/>
        </c:scaling>
        <c:delete val="0"/>
        <c:axPos val="l"/>
        <c:majorGridlines>
          <c:spPr>
            <a:ln>
              <a:solidFill>
                <a:schemeClr val="bg1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>
            <a:solidFill>
              <a:prstClr val="black"/>
            </a:solidFill>
          </a:ln>
        </c:spPr>
        <c:txPr>
          <a:bodyPr/>
          <a:lstStyle/>
          <a:p>
            <a:pPr>
              <a:defRPr b="1">
                <a:solidFill>
                  <a:schemeClr val="tx1"/>
                </a:solidFill>
              </a:defRPr>
            </a:pPr>
            <a:endParaRPr lang="ru-RU"/>
          </a:p>
        </c:txPr>
        <c:crossAx val="293917632"/>
        <c:crosses val="autoZero"/>
        <c:crossBetween val="between"/>
      </c:valAx>
      <c:spPr>
        <a:ln>
          <a:solidFill>
            <a:prstClr val="black"/>
          </a:solidFill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663"/>
      </a:pPr>
      <a:endParaRPr lang="ru-RU"/>
    </a:p>
  </c:txPr>
  <c:externalData r:id="rId1">
    <c:autoUpdate val="0"/>
  </c:externalData>
  <c:userShapes r:id="rId2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0.36362</cdr:x>
      <cdr:y>0.02591</cdr:y>
    </cdr:from>
    <cdr:to>
      <cdr:x>0.44881</cdr:x>
      <cdr:y>0.10284</cdr:y>
    </cdr:to>
    <cdr:sp macro="" textlink="">
      <cdr:nvSpPr>
        <cdr:cNvPr id="15" name="Прямоугольник 14"/>
        <cdr:cNvSpPr/>
      </cdr:nvSpPr>
      <cdr:spPr>
        <a:xfrm xmlns:a="http://schemas.openxmlformats.org/drawingml/2006/main">
          <a:off x="3367088" y="126867"/>
          <a:ext cx="788850" cy="37663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ru-RU" sz="1800" b="1" dirty="0" smtClean="0"/>
            <a:t>795,5</a:t>
          </a:r>
        </a:p>
        <a:p xmlns:a="http://schemas.openxmlformats.org/drawingml/2006/main">
          <a:endParaRPr lang="ru-RU" sz="1800" b="1" dirty="0" smtClean="0"/>
        </a:p>
        <a:p xmlns:a="http://schemas.openxmlformats.org/drawingml/2006/main">
          <a:endParaRPr lang="ru-RU" sz="1800" b="1" dirty="0"/>
        </a:p>
      </cdr:txBody>
    </cdr:sp>
  </cdr:relSizeAnchor>
  <cdr:relSizeAnchor xmlns:cdr="http://schemas.openxmlformats.org/drawingml/2006/chartDrawing">
    <cdr:from>
      <cdr:x>0.56935</cdr:x>
      <cdr:y>0.32612</cdr:y>
    </cdr:from>
    <cdr:to>
      <cdr:x>0.65479</cdr:x>
      <cdr:y>0.40305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5272088" y="1596628"/>
          <a:ext cx="791165" cy="37663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ru-RU" sz="1800" b="1" dirty="0" smtClean="0"/>
            <a:t>490,3</a:t>
          </a:r>
        </a:p>
        <a:p xmlns:a="http://schemas.openxmlformats.org/drawingml/2006/main">
          <a:endParaRPr lang="ru-RU" sz="1800" b="1" dirty="0" smtClean="0"/>
        </a:p>
        <a:p xmlns:a="http://schemas.openxmlformats.org/drawingml/2006/main">
          <a:endParaRPr lang="ru-RU" sz="1800" b="1" dirty="0"/>
        </a:p>
      </cdr:txBody>
    </cdr:sp>
  </cdr:relSizeAnchor>
  <cdr:relSizeAnchor xmlns:cdr="http://schemas.openxmlformats.org/drawingml/2006/chartDrawing">
    <cdr:from>
      <cdr:x>0.34716</cdr:x>
      <cdr:y>0.44993</cdr:y>
    </cdr:from>
    <cdr:to>
      <cdr:x>0.36416</cdr:x>
      <cdr:y>0.48176</cdr:y>
    </cdr:to>
    <cdr:sp macro="" textlink="">
      <cdr:nvSpPr>
        <cdr:cNvPr id="6" name="Прямая со стрелкой 5"/>
        <cdr:cNvSpPr/>
      </cdr:nvSpPr>
      <cdr:spPr>
        <a:xfrm xmlns:a="http://schemas.openxmlformats.org/drawingml/2006/main" flipH="1">
          <a:off x="3214688" y="2202791"/>
          <a:ext cx="157436" cy="155838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bg1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0.54466</cdr:x>
      <cdr:y>0.43143</cdr:y>
    </cdr:from>
    <cdr:to>
      <cdr:x>0.56126</cdr:x>
      <cdr:y>0.48176</cdr:y>
    </cdr:to>
    <cdr:sp macro="" textlink="">
      <cdr:nvSpPr>
        <cdr:cNvPr id="7" name="Прямая со стрелкой 6"/>
        <cdr:cNvSpPr/>
      </cdr:nvSpPr>
      <cdr:spPr>
        <a:xfrm xmlns:a="http://schemas.openxmlformats.org/drawingml/2006/main" flipH="1">
          <a:off x="5043488" y="2112220"/>
          <a:ext cx="153714" cy="246408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bg1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0.15121</cdr:x>
      <cdr:y>0.40995</cdr:y>
    </cdr:from>
    <cdr:to>
      <cdr:x>0.2369</cdr:x>
      <cdr:y>0.48688</cdr:y>
    </cdr:to>
    <cdr:sp macro="" textlink="">
      <cdr:nvSpPr>
        <cdr:cNvPr id="8" name="Прямоугольник 7"/>
        <cdr:cNvSpPr/>
      </cdr:nvSpPr>
      <cdr:spPr>
        <a:xfrm xmlns:a="http://schemas.openxmlformats.org/drawingml/2006/main">
          <a:off x="1400175" y="2007057"/>
          <a:ext cx="793480" cy="37663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ru-RU" sz="1800" b="1" dirty="0" smtClean="0"/>
            <a:t>383,9</a:t>
          </a:r>
        </a:p>
        <a:p xmlns:a="http://schemas.openxmlformats.org/drawingml/2006/main">
          <a:endParaRPr lang="ru-RU" sz="1800" b="1" dirty="0" smtClean="0"/>
        </a:p>
        <a:p xmlns:a="http://schemas.openxmlformats.org/drawingml/2006/main">
          <a:endParaRPr lang="ru-RU" sz="1800" b="1" dirty="0" smtClean="0"/>
        </a:p>
        <a:p xmlns:a="http://schemas.openxmlformats.org/drawingml/2006/main">
          <a:endParaRPr lang="ru-RU" sz="1800" b="1" dirty="0"/>
        </a:p>
      </cdr:txBody>
    </cdr:sp>
  </cdr:relSizeAnchor>
  <cdr:relSizeAnchor xmlns:cdr="http://schemas.openxmlformats.org/drawingml/2006/chartDrawing">
    <cdr:from>
      <cdr:x>0.23196</cdr:x>
      <cdr:y>0.52189</cdr:y>
    </cdr:from>
    <cdr:to>
      <cdr:x>0.2515</cdr:x>
      <cdr:y>0.57515</cdr:y>
    </cdr:to>
    <cdr:sp macro="" textlink="">
      <cdr:nvSpPr>
        <cdr:cNvPr id="9" name="Прямая со стрелкой 8"/>
        <cdr:cNvSpPr/>
      </cdr:nvSpPr>
      <cdr:spPr>
        <a:xfrm xmlns:a="http://schemas.openxmlformats.org/drawingml/2006/main">
          <a:off x="2147888" y="2555080"/>
          <a:ext cx="180975" cy="260747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bg1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0.65164</cdr:x>
      <cdr:y>0.4195</cdr:y>
    </cdr:from>
    <cdr:to>
      <cdr:x>0.66849</cdr:x>
      <cdr:y>0.43627</cdr:y>
    </cdr:to>
    <cdr:sp macro="" textlink="">
      <cdr:nvSpPr>
        <cdr:cNvPr id="11" name="Прямая со стрелкой 10"/>
        <cdr:cNvSpPr/>
      </cdr:nvSpPr>
      <cdr:spPr>
        <a:xfrm xmlns:a="http://schemas.openxmlformats.org/drawingml/2006/main">
          <a:off x="6034088" y="2053828"/>
          <a:ext cx="156029" cy="82104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bg1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0.43768</cdr:x>
      <cdr:y>0.43507</cdr:y>
    </cdr:from>
    <cdr:to>
      <cdr:x>0.46272</cdr:x>
      <cdr:y>0.4521</cdr:y>
    </cdr:to>
    <cdr:sp macro="" textlink="">
      <cdr:nvSpPr>
        <cdr:cNvPr id="12" name="Прямая со стрелкой 11"/>
        <cdr:cNvSpPr/>
      </cdr:nvSpPr>
      <cdr:spPr>
        <a:xfrm xmlns:a="http://schemas.openxmlformats.org/drawingml/2006/main">
          <a:off x="4052888" y="2130028"/>
          <a:ext cx="231868" cy="83377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bg1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0.12498</cdr:x>
      <cdr:y>0.52845</cdr:y>
    </cdr:from>
    <cdr:to>
      <cdr:x>0.15249</cdr:x>
      <cdr:y>0.60627</cdr:y>
    </cdr:to>
    <cdr:sp macro="" textlink="">
      <cdr:nvSpPr>
        <cdr:cNvPr id="10" name="Прямая со стрелкой 9"/>
        <cdr:cNvSpPr/>
      </cdr:nvSpPr>
      <cdr:spPr>
        <a:xfrm xmlns:a="http://schemas.openxmlformats.org/drawingml/2006/main" flipH="1">
          <a:off x="1157287" y="2587228"/>
          <a:ext cx="254739" cy="381000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bg1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0.38591</cdr:x>
      <cdr:y>0.51837</cdr:y>
    </cdr:from>
    <cdr:to>
      <cdr:x>0.65652</cdr:x>
      <cdr:y>0.66379</cdr:y>
    </cdr:to>
    <cdr:sp macro="" textlink="">
      <cdr:nvSpPr>
        <cdr:cNvPr id="3" name="Прямая со стрелкой 2"/>
        <cdr:cNvSpPr/>
      </cdr:nvSpPr>
      <cdr:spPr>
        <a:xfrm xmlns:a="http://schemas.openxmlformats.org/drawingml/2006/main" flipV="1">
          <a:off x="3321051" y="2665413"/>
          <a:ext cx="2328862" cy="747712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rgbClr val="B216B6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0.41745</cdr:x>
      <cdr:y>0.42735</cdr:y>
    </cdr:from>
    <cdr:to>
      <cdr:x>0.61225</cdr:x>
      <cdr:y>0.62748</cdr:y>
    </cdr:to>
    <cdr:sp macro="" textlink="">
      <cdr:nvSpPr>
        <cdr:cNvPr id="2" name="Прямая со стрелкой 2"/>
        <cdr:cNvSpPr/>
      </cdr:nvSpPr>
      <cdr:spPr>
        <a:xfrm xmlns:a="http://schemas.openxmlformats.org/drawingml/2006/main" rot="5400000" flipH="1" flipV="1">
          <a:off x="3974019" y="1568945"/>
          <a:ext cx="913398" cy="1676412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rgbClr val="FF0000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50ACCC5-A97A-4CB3-8156-4D1BE3B7AEA8}" type="datetimeFigureOut">
              <a:rPr lang="ru-RU"/>
              <a:pPr>
                <a:defRPr/>
              </a:pPr>
              <a:t>18.02.2020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6BC5AA7-7A5B-4FCB-A7A4-4BA6F4E97A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2578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1CD16AD-1CB9-46F0-81EA-8DA66DA4AE6B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99816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662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B50D6BC-8314-4A92-8BBC-18CE19C5580A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95187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6904FF-A45B-47A1-912D-4CAA90039883}" type="datetimeFigureOut">
              <a:rPr lang="ru-RU"/>
              <a:pPr>
                <a:defRPr/>
              </a:pPr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D866C1-B85B-4B89-88B6-C4CE58DE9B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FE91C8-F269-44A8-AB05-B749DFB92AF2}" type="datetimeFigureOut">
              <a:rPr lang="ru-RU"/>
              <a:pPr>
                <a:defRPr/>
              </a:pPr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F5D726-98B8-4775-A025-059093B759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7A1D1-2B21-4E5A-9621-2257DE613F8F}" type="datetimeFigureOut">
              <a:rPr lang="ru-RU"/>
              <a:pPr>
                <a:defRPr/>
              </a:pPr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99AABE-C236-47DA-9197-199CB6EC90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7319C-47D7-4FC8-BB44-F496C7B7201A}" type="datetimeFigureOut">
              <a:rPr lang="ru-RU"/>
              <a:pPr>
                <a:defRPr/>
              </a:pPr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652D5-AC70-4107-85DB-BAC7C941F8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E94C6-1B0C-4B04-A5B4-F643EA26976C}" type="datetimeFigureOut">
              <a:rPr lang="ru-RU"/>
              <a:pPr>
                <a:defRPr/>
              </a:pPr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18B3D-B915-4E26-B7BE-952DD6D44C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A353E-A55C-4EA4-AF50-C784E98FB784}" type="datetimeFigureOut">
              <a:rPr lang="ru-RU"/>
              <a:pPr>
                <a:defRPr/>
              </a:pPr>
              <a:t>18.02.2020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122BB-46D8-4AFA-A037-37914A01B5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90C962-8533-45BC-B219-B465DEBBE773}" type="datetimeFigureOut">
              <a:rPr lang="ru-RU"/>
              <a:pPr>
                <a:defRPr/>
              </a:pPr>
              <a:t>18.02.2020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D0E02-47E8-44CB-B450-DD30E0D050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ACD1D-7850-4ABD-B9D4-A68F4918B886}" type="datetimeFigureOut">
              <a:rPr lang="ru-RU"/>
              <a:pPr>
                <a:defRPr/>
              </a:pPr>
              <a:t>18.02.2020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B43B5-4756-44BB-BCD7-1D4135C3F0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199DA-B720-482C-B2AE-4172B5ACB011}" type="datetimeFigureOut">
              <a:rPr lang="ru-RU"/>
              <a:pPr>
                <a:defRPr/>
              </a:pPr>
              <a:t>18.02.2020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2E6C7-BB20-4C00-B102-00D1DFB800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84E618-FC36-4E48-9BEC-CF6AA356C668}" type="datetimeFigureOut">
              <a:rPr lang="ru-RU"/>
              <a:pPr>
                <a:defRPr/>
              </a:pPr>
              <a:t>18.02.2020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DBCB1B-C81A-4268-981E-C694DCAD51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1B1170-BC5C-4B6D-B8C8-B1E891C8E461}" type="datetimeFigureOut">
              <a:rPr lang="ru-RU"/>
              <a:pPr>
                <a:defRPr/>
              </a:pPr>
              <a:t>18.02.2020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FB33F-F7F6-40CB-ADD4-D09A015EF8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04CC2FE-756F-4D83-A95E-6594B489968F}" type="datetimeFigureOut">
              <a:rPr lang="ru-RU"/>
              <a:pPr>
                <a:defRPr/>
              </a:pPr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533143D-7294-4B32-B866-8E84E18DA2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emf"/><Relationship Id="rId4" Type="http://schemas.openxmlformats.org/officeDocument/2006/relationships/oleObject" Target="../embeddings/_____Microsoft_Excel_97-20031.xls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4800" y="304800"/>
            <a:ext cx="8610600" cy="3886200"/>
          </a:xfrm>
          <a:extLst/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Отчет </a:t>
            </a: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об исполнении бюджета 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Чертковского </a:t>
            </a: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района </a:t>
            </a:r>
            <a:b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 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полугодие 2019 года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0" y="1219200"/>
            <a:ext cx="9144000" cy="5638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0" y="0"/>
            <a:ext cx="9144000" cy="12144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FFFFFF"/>
                </a:solidFill>
                <a:latin typeface="Constantia" pitchFamily="18" charset="0"/>
                <a:cs typeface="Arial" charset="0"/>
              </a:rPr>
              <a:t>Структура расходов бюджета Чертковского района </a:t>
            </a:r>
            <a:r>
              <a:rPr lang="ru-RU" sz="2800" b="1" dirty="0">
                <a:solidFill>
                  <a:srgbClr val="FFFFFF"/>
                </a:solidFill>
                <a:latin typeface="Arial" charset="0"/>
                <a:cs typeface="Arial" charset="0"/>
              </a:rPr>
              <a:t>в 1 </a:t>
            </a:r>
            <a:r>
              <a:rPr lang="ru-RU" sz="2800" b="1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полугодии </a:t>
            </a:r>
            <a:r>
              <a:rPr lang="ru-RU" sz="2800" b="1" dirty="0">
                <a:solidFill>
                  <a:srgbClr val="FFFFFF"/>
                </a:solidFill>
                <a:latin typeface="Arial" charset="0"/>
                <a:cs typeface="Arial" charset="0"/>
              </a:rPr>
              <a:t>2019 года</a:t>
            </a:r>
            <a:r>
              <a:rPr lang="ru-RU" sz="2800" b="1" dirty="0">
                <a:solidFill>
                  <a:srgbClr val="FFFFFF"/>
                </a:solidFill>
                <a:latin typeface="Constantia" pitchFamily="18" charset="0"/>
                <a:cs typeface="Arial" charset="0"/>
              </a:rPr>
              <a:t> в разрезе главных распорядителей бюджетных средств</a:t>
            </a:r>
          </a:p>
        </p:txBody>
      </p:sp>
      <p:graphicFrame>
        <p:nvGraphicFramePr>
          <p:cNvPr id="12357" name="Group 6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5765306"/>
              </p:ext>
            </p:extLst>
          </p:nvPr>
        </p:nvGraphicFramePr>
        <p:xfrm>
          <a:off x="457200" y="1295400"/>
          <a:ext cx="8382000" cy="4701541"/>
        </p:xfrm>
        <a:graphic>
          <a:graphicData uri="http://schemas.openxmlformats.org/drawingml/2006/table">
            <a:tbl>
              <a:tblPr/>
              <a:tblGrid>
                <a:gridCol w="46482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8302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644" marR="1764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644" marR="1764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 2019 (тыс. руб.)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644" marR="1764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ние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на 01.07.2019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644" marR="1764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испол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нения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644" marR="1764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4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Собрание депутатов Чертковского района</a:t>
                      </a:r>
                    </a:p>
                  </a:txBody>
                  <a:tcPr marL="17644" marR="1764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901</a:t>
                      </a:r>
                    </a:p>
                  </a:txBody>
                  <a:tcPr marL="17644" marR="1764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1 216,0  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644" marR="1764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459,1</a:t>
                      </a:r>
                    </a:p>
                  </a:txBody>
                  <a:tcPr marL="17644" marR="1764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37,7</a:t>
                      </a:r>
                    </a:p>
                  </a:txBody>
                  <a:tcPr marL="17644" marR="1764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54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Администрация Чертковского района Ростовской области</a:t>
                      </a:r>
                    </a:p>
                  </a:txBody>
                  <a:tcPr marL="17644" marR="1764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902</a:t>
                      </a:r>
                    </a:p>
                  </a:txBody>
                  <a:tcPr marL="17644" marR="1764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577 209,6</a:t>
                      </a:r>
                    </a:p>
                  </a:txBody>
                  <a:tcPr marL="17644" marR="1764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70 202,5</a:t>
                      </a:r>
                    </a:p>
                  </a:txBody>
                  <a:tcPr marL="17644" marR="1764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12,2</a:t>
                      </a:r>
                    </a:p>
                  </a:txBody>
                  <a:tcPr marL="17644" marR="1764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54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Финансовый отдел Администрации Чертковского района</a:t>
                      </a:r>
                    </a:p>
                  </a:txBody>
                  <a:tcPr marL="17644" marR="1764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904</a:t>
                      </a:r>
                    </a:p>
                  </a:txBody>
                  <a:tcPr marL="17644" marR="1764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9 745,4</a:t>
                      </a:r>
                    </a:p>
                  </a:txBody>
                  <a:tcPr marL="17644" marR="1764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3 366,4</a:t>
                      </a:r>
                    </a:p>
                  </a:txBody>
                  <a:tcPr marL="17644" marR="1764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34,5</a:t>
                      </a:r>
                    </a:p>
                  </a:txBody>
                  <a:tcPr marL="17644" marR="1764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54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 культуры Администрации Чертковского района</a:t>
                      </a:r>
                    </a:p>
                  </a:txBody>
                  <a:tcPr marL="17644" marR="1764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906</a:t>
                      </a:r>
                    </a:p>
                  </a:txBody>
                  <a:tcPr marL="17644" marR="1764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65 755,8</a:t>
                      </a:r>
                    </a:p>
                  </a:txBody>
                  <a:tcPr marL="17644" marR="1764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29 321,6</a:t>
                      </a:r>
                    </a:p>
                  </a:txBody>
                  <a:tcPr marL="17644" marR="1764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44,6</a:t>
                      </a:r>
                    </a:p>
                  </a:txBody>
                  <a:tcPr marL="17644" marR="1764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54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 образования Администрации Чертковского района Ростовской области</a:t>
                      </a:r>
                    </a:p>
                  </a:txBody>
                  <a:tcPr marL="17644" marR="1764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907</a:t>
                      </a:r>
                    </a:p>
                  </a:txBody>
                  <a:tcPr marL="17644" marR="1764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488 993,5</a:t>
                      </a:r>
                    </a:p>
                  </a:txBody>
                  <a:tcPr marL="17644" marR="1764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272 745,1</a:t>
                      </a:r>
                    </a:p>
                  </a:txBody>
                  <a:tcPr marL="17644" marR="1764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55,8</a:t>
                      </a:r>
                    </a:p>
                  </a:txBody>
                  <a:tcPr marL="17644" marR="1764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8302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Управление социальной защиты населения Администрации 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Чертковского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 Ростовской области</a:t>
                      </a:r>
                    </a:p>
                  </a:txBody>
                  <a:tcPr marL="17644" marR="1764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913</a:t>
                      </a:r>
                    </a:p>
                  </a:txBody>
                  <a:tcPr marL="17644" marR="1764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281 781,0</a:t>
                      </a:r>
                    </a:p>
                  </a:txBody>
                  <a:tcPr marL="17644" marR="1764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149 253,5</a:t>
                      </a:r>
                    </a:p>
                  </a:txBody>
                  <a:tcPr marL="17644" marR="1764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53,0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644" marR="1764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</a:p>
                  </a:txBody>
                  <a:tcPr marL="17644" marR="1764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644" marR="1764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1 424 701,3</a:t>
                      </a:r>
                    </a:p>
                  </a:txBody>
                  <a:tcPr marL="17644" marR="1764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525 348,2</a:t>
                      </a:r>
                    </a:p>
                  </a:txBody>
                  <a:tcPr marL="17644" marR="1764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36,9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644" marR="1764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  <a:extLst/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kern="1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Основные параметры бюджета Чертковского района за отчетный период 2017-2019 годов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15413" name="Group 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6282136"/>
              </p:ext>
            </p:extLst>
          </p:nvPr>
        </p:nvGraphicFramePr>
        <p:xfrm>
          <a:off x="304800" y="1752600"/>
          <a:ext cx="8607425" cy="4645028"/>
        </p:xfrm>
        <a:graphic>
          <a:graphicData uri="http://schemas.openxmlformats.org/drawingml/2006/table">
            <a:tbl>
              <a:tblPr/>
              <a:tblGrid>
                <a:gridCol w="50482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763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763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065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74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87026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I.</a:t>
                      </a: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87026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 Доходы, всего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8702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479,2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8702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875,0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8702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579,3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74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из них: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7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Налоговые и неналоговые доходы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74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Безвозмездные поступления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383,9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795,5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490,3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74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87026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II. </a:t>
                      </a: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87026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Расходы, всего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8702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427,2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8702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521,9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8702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525,3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74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III.</a:t>
                      </a: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 Дефицит (-), профицит (+)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+52,0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+353,1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+54,0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847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8684E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IV</a:t>
                      </a: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8684E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. Источники финансирования дефицита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8684E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-52,0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8684E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-353,1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8684E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-54,0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4" name="Подзаголовок 2"/>
          <p:cNvSpPr txBox="1">
            <a:spLocks/>
          </p:cNvSpPr>
          <p:nvPr/>
        </p:nvSpPr>
        <p:spPr>
          <a:xfrm>
            <a:off x="7086600" y="1447800"/>
            <a:ext cx="1857375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342900" indent="-342900"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  <a:t>млн. рублей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8467" y="1676400"/>
            <a:ext cx="9144000" cy="5181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387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000125"/>
          </a:xfrm>
        </p:spPr>
        <p:txBody>
          <a:bodyPr/>
          <a:lstStyle/>
          <a:p>
            <a:pPr eaLnBrk="1" hangingPunct="1"/>
            <a:endParaRPr lang="ru-RU" altLang="ru-RU" sz="3200" smtClean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1638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1712119"/>
            <a:ext cx="1857375" cy="35718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2000" dirty="0" smtClean="0">
                <a:solidFill>
                  <a:schemeClr val="bg1"/>
                </a:solidFill>
              </a:rPr>
              <a:t>млн. рублей</a:t>
            </a:r>
          </a:p>
        </p:txBody>
      </p:sp>
      <p:graphicFrame>
        <p:nvGraphicFramePr>
          <p:cNvPr id="2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49376918"/>
              </p:ext>
            </p:extLst>
          </p:nvPr>
        </p:nvGraphicFramePr>
        <p:xfrm>
          <a:off x="-90488" y="1908572"/>
          <a:ext cx="9259888" cy="4895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Скругленный прямоугольник 11"/>
          <p:cNvSpPr/>
          <p:nvPr/>
        </p:nvSpPr>
        <p:spPr>
          <a:xfrm>
            <a:off x="0" y="0"/>
            <a:ext cx="9144000" cy="12144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FF00"/>
                </a:solidFill>
                <a:latin typeface="Arial Black" pitchFamily="34" charset="0"/>
              </a:rPr>
              <a:t>Безвозмездные</a:t>
            </a:r>
            <a:r>
              <a:rPr lang="ru-RU" sz="3200" dirty="0">
                <a:solidFill>
                  <a:srgbClr val="FFFF00"/>
                </a:solidFill>
                <a:latin typeface="Arial Black" pitchFamily="34" charset="0"/>
              </a:rPr>
              <a:t> поступления из бюджетов других уровней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0" y="0"/>
            <a:ext cx="9144000" cy="16287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800">
                <a:solidFill>
                  <a:srgbClr val="FFC000"/>
                </a:solidFill>
                <a:latin typeface="Arial Black" pitchFamily="34" charset="0"/>
                <a:cs typeface="Arial" charset="0"/>
              </a:rPr>
              <a:t>Динамика поступлений налога на доходы физических лиц в части районного бюджета за отчетный период 201</a:t>
            </a:r>
            <a:r>
              <a:rPr lang="ru-RU" sz="2800">
                <a:solidFill>
                  <a:srgbClr val="FFC000"/>
                </a:solidFill>
                <a:latin typeface="Arial" charset="0"/>
                <a:cs typeface="Arial" charset="0"/>
              </a:rPr>
              <a:t>7</a:t>
            </a:r>
            <a:r>
              <a:rPr lang="ru-RU" sz="2800">
                <a:solidFill>
                  <a:srgbClr val="FFC000"/>
                </a:solidFill>
                <a:latin typeface="Arial Black" pitchFamily="34" charset="0"/>
                <a:cs typeface="Arial" charset="0"/>
              </a:rPr>
              <a:t>-201</a:t>
            </a:r>
            <a:r>
              <a:rPr lang="ru-RU" sz="2800">
                <a:solidFill>
                  <a:srgbClr val="FFC000"/>
                </a:solidFill>
                <a:latin typeface="Arial" charset="0"/>
                <a:cs typeface="Arial" charset="0"/>
              </a:rPr>
              <a:t>9</a:t>
            </a:r>
            <a:r>
              <a:rPr lang="ru-RU" sz="2800">
                <a:solidFill>
                  <a:srgbClr val="FFC000"/>
                </a:solidFill>
                <a:latin typeface="Arial Black" pitchFamily="34" charset="0"/>
                <a:cs typeface="Arial" charset="0"/>
              </a:rPr>
              <a:t> годов</a:t>
            </a:r>
            <a:endParaRPr lang="ru-RU" sz="280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9219" name="Подзаголовок 5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0" y="1628775"/>
            <a:ext cx="9144000" cy="5229225"/>
          </a:xfrm>
          <a:prstGeom prst="roundRect">
            <a:avLst/>
          </a:prstGeom>
          <a:solidFill>
            <a:srgbClr val="B9371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413" name="Подзаголовок 2"/>
          <p:cNvSpPr txBox="1">
            <a:spLocks/>
          </p:cNvSpPr>
          <p:nvPr/>
        </p:nvSpPr>
        <p:spPr bwMode="auto">
          <a:xfrm>
            <a:off x="428625" y="1285875"/>
            <a:ext cx="168116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r">
              <a:lnSpc>
                <a:spcPct val="8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altLang="ru-RU" sz="2000">
                <a:solidFill>
                  <a:schemeClr val="bg1"/>
                </a:solidFill>
                <a:latin typeface="Constantia" pitchFamily="18" charset="0"/>
              </a:rPr>
              <a:t>млн. рублей</a:t>
            </a:r>
          </a:p>
        </p:txBody>
      </p:sp>
      <p:graphicFrame>
        <p:nvGraphicFramePr>
          <p:cNvPr id="2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2872208"/>
              </p:ext>
            </p:extLst>
          </p:nvPr>
        </p:nvGraphicFramePr>
        <p:xfrm>
          <a:off x="50800" y="1422400"/>
          <a:ext cx="9234488" cy="5103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0" y="1143000"/>
            <a:ext cx="9144000" cy="5715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285750"/>
            <a:ext cx="9144000" cy="1071563"/>
          </a:xfrm>
          <a:prstGeom prst="rect">
            <a:avLst/>
          </a:prstGeom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929454" y="1071546"/>
            <a:ext cx="1714480" cy="357190"/>
          </a:xfrm>
          <a:prstGeom prst="rect">
            <a:avLst/>
          </a:prstGeom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+mj-lt"/>
                <a:ea typeface="+mj-ea"/>
                <a:cs typeface="+mj-cs"/>
              </a:rPr>
              <a:t>млн. рублей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0" y="0"/>
            <a:ext cx="9144000" cy="10715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FFC000"/>
                </a:solidFill>
                <a:latin typeface="Constantia" pitchFamily="18" charset="0"/>
                <a:cs typeface="Arial" charset="0"/>
              </a:rPr>
              <a:t>Расходы бюджета Чертковского района </a:t>
            </a:r>
            <a:r>
              <a:rPr lang="ru-RU" sz="2400" b="1" dirty="0">
                <a:solidFill>
                  <a:srgbClr val="FFC000"/>
                </a:solidFill>
                <a:latin typeface="Arial" charset="0"/>
                <a:cs typeface="Arial" charset="0"/>
              </a:rPr>
              <a:t>исполнены </a:t>
            </a:r>
            <a:r>
              <a:rPr lang="ru-RU" sz="2400" b="1" dirty="0">
                <a:solidFill>
                  <a:srgbClr val="FFC000"/>
                </a:solidFill>
                <a:latin typeface="Constantia" pitchFamily="18" charset="0"/>
                <a:cs typeface="Arial" charset="0"/>
              </a:rPr>
              <a:t>в </a:t>
            </a:r>
            <a:r>
              <a:rPr lang="ru-RU" sz="2400" b="1" dirty="0">
                <a:solidFill>
                  <a:srgbClr val="FFC000"/>
                </a:solidFill>
                <a:latin typeface="Arial" charset="0"/>
                <a:cs typeface="Arial" charset="0"/>
              </a:rPr>
              <a:t>1 </a:t>
            </a:r>
            <a:r>
              <a:rPr lang="ru-RU" sz="2400" b="1" dirty="0" smtClean="0">
                <a:solidFill>
                  <a:srgbClr val="FFC000"/>
                </a:solidFill>
                <a:latin typeface="Arial" charset="0"/>
                <a:cs typeface="Arial" charset="0"/>
              </a:rPr>
              <a:t>полугодии </a:t>
            </a:r>
            <a:r>
              <a:rPr lang="ru-RU" sz="2400" b="1" dirty="0">
                <a:solidFill>
                  <a:srgbClr val="FFC000"/>
                </a:solidFill>
                <a:latin typeface="Arial" charset="0"/>
                <a:cs typeface="Arial" charset="0"/>
              </a:rPr>
              <a:t>2019 года</a:t>
            </a:r>
            <a:r>
              <a:rPr lang="ru-RU" sz="2400" b="1" dirty="0">
                <a:solidFill>
                  <a:srgbClr val="FFC000"/>
                </a:solidFill>
                <a:latin typeface="Constantia" pitchFamily="18" charset="0"/>
                <a:cs typeface="Arial" charset="0"/>
              </a:rPr>
              <a:t> </a:t>
            </a:r>
            <a:br>
              <a:rPr lang="ru-RU" sz="2400" b="1" dirty="0">
                <a:solidFill>
                  <a:srgbClr val="FFC000"/>
                </a:solidFill>
                <a:latin typeface="Constantia" pitchFamily="18" charset="0"/>
                <a:cs typeface="Arial" charset="0"/>
              </a:rPr>
            </a:br>
            <a:r>
              <a:rPr lang="ru-RU" sz="2400" b="1" dirty="0" smtClean="0">
                <a:solidFill>
                  <a:srgbClr val="FFC000"/>
                </a:solidFill>
                <a:latin typeface="Constantia" pitchFamily="18" charset="0"/>
                <a:cs typeface="Arial" charset="0"/>
              </a:rPr>
              <a:t>525,3</a:t>
            </a:r>
            <a:r>
              <a:rPr lang="ru-RU" sz="2400" b="1" dirty="0" smtClean="0">
                <a:solidFill>
                  <a:schemeClr val="tx1"/>
                </a:solidFill>
                <a:latin typeface="Constantia" pitchFamily="18" charset="0"/>
                <a:cs typeface="Arial" charset="0"/>
              </a:rPr>
              <a:t>млн</a:t>
            </a:r>
            <a:r>
              <a:rPr lang="ru-RU" sz="2400" b="1" dirty="0">
                <a:solidFill>
                  <a:schemeClr val="tx1"/>
                </a:solidFill>
                <a:latin typeface="Constantia" pitchFamily="18" charset="0"/>
                <a:cs typeface="Arial" charset="0"/>
              </a:rPr>
              <a:t>. рублей, в том числе:</a:t>
            </a:r>
          </a:p>
        </p:txBody>
      </p:sp>
      <p:graphicFrame>
        <p:nvGraphicFramePr>
          <p:cNvPr id="10" name="Objec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42366464"/>
              </p:ext>
            </p:extLst>
          </p:nvPr>
        </p:nvGraphicFramePr>
        <p:xfrm>
          <a:off x="228600" y="1143000"/>
          <a:ext cx="8697913" cy="557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9" name="Лист" r:id="rId4" imgW="9248812" imgH="5419710" progId="Excel.Sheet.8">
                  <p:embed/>
                </p:oleObj>
              </mc:Choice>
              <mc:Fallback>
                <p:oleObj name="Лист" r:id="rId4" imgW="9248812" imgH="5419710" progId="Excel.Shee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1143000"/>
                        <a:ext cx="8697913" cy="5570538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0" y="1714500"/>
            <a:ext cx="9144000" cy="4914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0" y="142875"/>
            <a:ext cx="9144000" cy="12858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000" b="1" dirty="0">
                <a:solidFill>
                  <a:srgbClr val="FFC000"/>
                </a:solidFill>
                <a:latin typeface="Constantia" pitchFamily="18" charset="0"/>
                <a:cs typeface="Arial" charset="0"/>
              </a:rPr>
              <a:t>Расходы бюджета Чертковского района в </a:t>
            </a:r>
          </a:p>
          <a:p>
            <a:pPr algn="ctr">
              <a:defRPr/>
            </a:pPr>
            <a:r>
              <a:rPr lang="ru-RU" sz="3000" b="1" dirty="0">
                <a:solidFill>
                  <a:srgbClr val="FFC000"/>
                </a:solidFill>
                <a:latin typeface="Arial" charset="0"/>
                <a:cs typeface="Arial" charset="0"/>
              </a:rPr>
              <a:t>1 </a:t>
            </a:r>
            <a:r>
              <a:rPr lang="ru-RU" sz="3000" b="1" dirty="0" smtClean="0">
                <a:solidFill>
                  <a:srgbClr val="FFC000"/>
                </a:solidFill>
                <a:latin typeface="Arial" charset="0"/>
                <a:cs typeface="Arial" charset="0"/>
              </a:rPr>
              <a:t>полугодие </a:t>
            </a:r>
            <a:r>
              <a:rPr lang="ru-RU" sz="3000" b="1" dirty="0">
                <a:solidFill>
                  <a:srgbClr val="FFC000"/>
                </a:solidFill>
                <a:latin typeface="Arial" charset="0"/>
                <a:cs typeface="Arial" charset="0"/>
              </a:rPr>
              <a:t>2019</a:t>
            </a:r>
            <a:r>
              <a:rPr lang="ru-RU" sz="3000" b="1" dirty="0">
                <a:solidFill>
                  <a:srgbClr val="FFC000"/>
                </a:solidFill>
                <a:latin typeface="Constantia" pitchFamily="18" charset="0"/>
                <a:cs typeface="Arial" charset="0"/>
              </a:rPr>
              <a:t> год</a:t>
            </a:r>
            <a:r>
              <a:rPr lang="ru-RU" sz="3000" b="1" dirty="0">
                <a:solidFill>
                  <a:srgbClr val="FFC000"/>
                </a:solidFill>
                <a:latin typeface="Arial" charset="0"/>
                <a:cs typeface="Arial" charset="0"/>
              </a:rPr>
              <a:t>а</a:t>
            </a:r>
            <a:r>
              <a:rPr lang="ru-RU" sz="3000" b="1" dirty="0">
                <a:solidFill>
                  <a:srgbClr val="FFC000"/>
                </a:solidFill>
                <a:latin typeface="Constantia" pitchFamily="18" charset="0"/>
                <a:cs typeface="Arial" charset="0"/>
              </a:rPr>
              <a:t/>
            </a:r>
            <a:br>
              <a:rPr lang="ru-RU" sz="3000" b="1" dirty="0">
                <a:solidFill>
                  <a:srgbClr val="FFC000"/>
                </a:solidFill>
                <a:latin typeface="Constantia" pitchFamily="18" charset="0"/>
                <a:cs typeface="Arial" charset="0"/>
              </a:rPr>
            </a:br>
            <a:r>
              <a:rPr lang="ru-RU" sz="2800" b="1" dirty="0">
                <a:solidFill>
                  <a:schemeClr val="tx1"/>
                </a:solidFill>
                <a:latin typeface="Constantia" pitchFamily="18" charset="0"/>
                <a:cs typeface="Arial" charset="0"/>
              </a:rPr>
              <a:t>на образование </a:t>
            </a:r>
            <a:r>
              <a:rPr lang="ru-RU" sz="2800" b="1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285,1</a:t>
            </a:r>
            <a:r>
              <a:rPr lang="ru-RU" sz="2800" b="1" dirty="0" smtClean="0">
                <a:solidFill>
                  <a:schemeClr val="tx1"/>
                </a:solidFill>
                <a:latin typeface="Constantia" pitchFamily="18" charset="0"/>
                <a:cs typeface="Arial" charset="0"/>
              </a:rPr>
              <a:t> </a:t>
            </a:r>
            <a:r>
              <a:rPr lang="ru-RU" sz="2800" b="1" dirty="0">
                <a:solidFill>
                  <a:schemeClr val="tx1"/>
                </a:solidFill>
                <a:latin typeface="Constantia" pitchFamily="18" charset="0"/>
                <a:cs typeface="Arial" charset="0"/>
              </a:rPr>
              <a:t>млн. рублей, в том числе:</a:t>
            </a:r>
          </a:p>
        </p:txBody>
      </p:sp>
      <p:graphicFrame>
        <p:nvGraphicFramePr>
          <p:cNvPr id="7200" name="Object 3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9285118"/>
              </p:ext>
            </p:extLst>
          </p:nvPr>
        </p:nvGraphicFramePr>
        <p:xfrm>
          <a:off x="195263" y="1881188"/>
          <a:ext cx="8742362" cy="447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2" name="Лист" r:id="rId4" imgW="8743933" imgH="4476870" progId="Excel.Sheet.8">
                  <p:embed/>
                </p:oleObj>
              </mc:Choice>
              <mc:Fallback>
                <p:oleObj name="Лист" r:id="rId4" imgW="8743933" imgH="4476870" progId="Excel.Sheet.8">
                  <p:embed/>
                  <p:pic>
                    <p:nvPicPr>
                      <p:cNvPr id="0" name="Picture 32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263" y="1881188"/>
                        <a:ext cx="8742362" cy="4476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0" y="1357313"/>
            <a:ext cx="9144000" cy="5214937"/>
          </a:xfrm>
          <a:prstGeom prst="roundRect">
            <a:avLst/>
          </a:prstGeom>
          <a:solidFill>
            <a:srgbClr val="80567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5" y="1357313"/>
            <a:ext cx="1643063" cy="285750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smtClean="0">
                <a:solidFill>
                  <a:schemeClr val="bg1"/>
                </a:solidFill>
                <a:latin typeface="Constantia" pitchFamily="18" charset="0"/>
              </a:rPr>
              <a:t>млн. рублей</a:t>
            </a:r>
          </a:p>
        </p:txBody>
      </p:sp>
      <p:graphicFrame>
        <p:nvGraphicFramePr>
          <p:cNvPr id="2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775388"/>
              </p:ext>
            </p:extLst>
          </p:nvPr>
        </p:nvGraphicFramePr>
        <p:xfrm>
          <a:off x="284163" y="1357313"/>
          <a:ext cx="8493125" cy="5119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6" name="Прямая со стрелкой 5"/>
          <p:cNvCxnSpPr/>
          <p:nvPr/>
        </p:nvCxnSpPr>
        <p:spPr>
          <a:xfrm flipV="1">
            <a:off x="2959100" y="3898900"/>
            <a:ext cx="1143000" cy="501650"/>
          </a:xfrm>
          <a:prstGeom prst="straightConnector1">
            <a:avLst/>
          </a:prstGeom>
          <a:ln>
            <a:solidFill>
              <a:srgbClr val="5D22B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8" name="Подзаголовок 2"/>
          <p:cNvSpPr txBox="1">
            <a:spLocks/>
          </p:cNvSpPr>
          <p:nvPr/>
        </p:nvSpPr>
        <p:spPr bwMode="auto">
          <a:xfrm rot="-1255684">
            <a:off x="2992438" y="3783013"/>
            <a:ext cx="915987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r">
              <a:lnSpc>
                <a:spcPct val="8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215%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0" y="0"/>
            <a:ext cx="9144000" cy="12144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FFFF00"/>
                </a:solidFill>
                <a:cs typeface="Arial" charset="0"/>
              </a:rPr>
              <a:t>Динамика расходов бюджета Чертковского района</a:t>
            </a:r>
            <a:r>
              <a:rPr lang="ru-RU" sz="2800" b="1" dirty="0">
                <a:solidFill>
                  <a:srgbClr val="FFFF00"/>
                </a:solidFill>
                <a:latin typeface="Arial" charset="0"/>
                <a:cs typeface="Arial" charset="0"/>
              </a:rPr>
              <a:t> в 1 </a:t>
            </a:r>
            <a:r>
              <a:rPr lang="ru-RU" sz="2800" b="1" dirty="0" smtClean="0">
                <a:solidFill>
                  <a:srgbClr val="FFFF00"/>
                </a:solidFill>
                <a:latin typeface="Arial" charset="0"/>
                <a:cs typeface="Arial" charset="0"/>
              </a:rPr>
              <a:t>полугодие </a:t>
            </a:r>
            <a:r>
              <a:rPr lang="ru-RU" sz="2800" b="1" dirty="0">
                <a:solidFill>
                  <a:srgbClr val="FFFF00"/>
                </a:solidFill>
                <a:latin typeface="Arial" charset="0"/>
                <a:cs typeface="Arial" charset="0"/>
              </a:rPr>
              <a:t>2018-2019 годов</a:t>
            </a:r>
            <a:r>
              <a:rPr lang="ru-RU" sz="2800" b="1" dirty="0">
                <a:solidFill>
                  <a:srgbClr val="002060"/>
                </a:solidFill>
                <a:cs typeface="Arial" charset="0"/>
              </a:rPr>
              <a:t> </a:t>
            </a:r>
          </a:p>
          <a:p>
            <a:pPr algn="ctr">
              <a:defRPr/>
            </a:pPr>
            <a:r>
              <a:rPr lang="ru-RU" sz="2800" b="1" dirty="0">
                <a:solidFill>
                  <a:schemeClr val="tx1"/>
                </a:solidFill>
                <a:cs typeface="Arial" charset="0"/>
              </a:rPr>
              <a:t>на культуру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0" y="1285875"/>
            <a:ext cx="9144000" cy="5572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57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50" y="1357313"/>
            <a:ext cx="1895475" cy="3429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2000" b="1" smtClean="0">
                <a:solidFill>
                  <a:srgbClr val="002060"/>
                </a:solidFill>
                <a:latin typeface="Constantia" pitchFamily="18" charset="0"/>
              </a:rPr>
              <a:t>млн. рублей</a:t>
            </a:r>
          </a:p>
        </p:txBody>
      </p:sp>
      <p:graphicFrame>
        <p:nvGraphicFramePr>
          <p:cNvPr id="2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6284030"/>
              </p:ext>
            </p:extLst>
          </p:nvPr>
        </p:nvGraphicFramePr>
        <p:xfrm>
          <a:off x="293688" y="1692275"/>
          <a:ext cx="8605837" cy="5141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581" name="Подзаголовок 2"/>
          <p:cNvSpPr txBox="1">
            <a:spLocks/>
          </p:cNvSpPr>
          <p:nvPr/>
        </p:nvSpPr>
        <p:spPr bwMode="auto">
          <a:xfrm rot="-1761800">
            <a:off x="3167063" y="4186238"/>
            <a:ext cx="8953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endParaRPr lang="ru-RU" altLang="ru-RU" sz="20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0" y="0"/>
            <a:ext cx="9144000" cy="12144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FFC000"/>
                </a:solidFill>
                <a:cs typeface="Arial" charset="0"/>
              </a:rPr>
              <a:t>Динамика расходов бюджета Чертковского района</a:t>
            </a:r>
            <a:r>
              <a:rPr lang="ru-RU" sz="2800" b="1" dirty="0">
                <a:solidFill>
                  <a:srgbClr val="FFC000"/>
                </a:solidFill>
                <a:latin typeface="Arial" charset="0"/>
                <a:cs typeface="Arial" charset="0"/>
              </a:rPr>
              <a:t> </a:t>
            </a:r>
            <a:r>
              <a:rPr lang="ru-RU" sz="2800" b="1" dirty="0">
                <a:solidFill>
                  <a:srgbClr val="FFC000"/>
                </a:solidFill>
                <a:cs typeface="Arial" charset="0"/>
              </a:rPr>
              <a:t> на социальную политику </a:t>
            </a:r>
            <a:r>
              <a:rPr lang="ru-RU" sz="2800" b="1" dirty="0">
                <a:solidFill>
                  <a:srgbClr val="FFC000"/>
                </a:solidFill>
                <a:latin typeface="Arial" charset="0"/>
                <a:cs typeface="Arial" charset="0"/>
              </a:rPr>
              <a:t>в 1 </a:t>
            </a:r>
            <a:r>
              <a:rPr lang="ru-RU" sz="2800" b="1" dirty="0" smtClean="0">
                <a:solidFill>
                  <a:srgbClr val="FFC000"/>
                </a:solidFill>
                <a:latin typeface="Arial" charset="0"/>
                <a:cs typeface="Arial" charset="0"/>
              </a:rPr>
              <a:t>полугодие </a:t>
            </a:r>
            <a:r>
              <a:rPr lang="ru-RU" sz="2800" b="1" dirty="0">
                <a:solidFill>
                  <a:srgbClr val="FFC000"/>
                </a:solidFill>
                <a:cs typeface="Arial" charset="0"/>
              </a:rPr>
              <a:t>201</a:t>
            </a:r>
            <a:r>
              <a:rPr lang="ru-RU" sz="2800" b="1" dirty="0">
                <a:solidFill>
                  <a:srgbClr val="FFC000"/>
                </a:solidFill>
                <a:latin typeface="Arial" charset="0"/>
                <a:cs typeface="Arial" charset="0"/>
              </a:rPr>
              <a:t>8</a:t>
            </a:r>
            <a:r>
              <a:rPr lang="ru-RU" sz="2800" b="1" dirty="0">
                <a:solidFill>
                  <a:srgbClr val="FFC000"/>
                </a:solidFill>
                <a:cs typeface="Arial" charset="0"/>
              </a:rPr>
              <a:t> – 201</a:t>
            </a:r>
            <a:r>
              <a:rPr lang="ru-RU" sz="2800" b="1" dirty="0">
                <a:solidFill>
                  <a:srgbClr val="FFC000"/>
                </a:solidFill>
                <a:latin typeface="Arial" charset="0"/>
                <a:cs typeface="Arial" charset="0"/>
              </a:rPr>
              <a:t>9</a:t>
            </a:r>
            <a:r>
              <a:rPr lang="ru-RU" sz="2800" b="1" dirty="0">
                <a:solidFill>
                  <a:srgbClr val="FFC000"/>
                </a:solidFill>
                <a:cs typeface="Arial" charset="0"/>
              </a:rPr>
              <a:t> года</a:t>
            </a:r>
            <a:endParaRPr lang="ru-RU" sz="2800" b="1" dirty="0">
              <a:solidFill>
                <a:srgbClr val="FFFFFF"/>
              </a:solidFill>
              <a:cs typeface="Arial" charset="0"/>
            </a:endParaRPr>
          </a:p>
          <a:p>
            <a:pPr algn="ctr">
              <a:defRPr/>
            </a:pPr>
            <a:endParaRPr lang="ru-RU" sz="2800" b="1" dirty="0">
              <a:solidFill>
                <a:srgbClr val="FFC000"/>
              </a:solidFill>
              <a:cs typeface="Arial" charset="0"/>
            </a:endParaRPr>
          </a:p>
        </p:txBody>
      </p:sp>
      <p:sp>
        <p:nvSpPr>
          <p:cNvPr id="24583" name="Подзаголовок 2"/>
          <p:cNvSpPr txBox="1">
            <a:spLocks/>
          </p:cNvSpPr>
          <p:nvPr/>
        </p:nvSpPr>
        <p:spPr bwMode="auto">
          <a:xfrm rot="-1535721">
            <a:off x="3992563" y="4494213"/>
            <a:ext cx="8953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103%</a:t>
            </a:r>
            <a:endParaRPr lang="ru-RU" altLang="ru-RU" sz="20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0" y="1295400"/>
            <a:ext cx="9144000" cy="5286375"/>
          </a:xfrm>
          <a:prstGeom prst="roundRect">
            <a:avLst/>
          </a:prstGeom>
          <a:solidFill>
            <a:srgbClr val="B216B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60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1371600"/>
            <a:ext cx="1895475" cy="35718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2000" b="1" smtClean="0">
                <a:solidFill>
                  <a:schemeClr val="bg1"/>
                </a:solidFill>
                <a:latin typeface="Constantia" pitchFamily="18" charset="0"/>
              </a:rPr>
              <a:t>млн. рублей</a:t>
            </a:r>
          </a:p>
        </p:txBody>
      </p:sp>
      <p:graphicFrame>
        <p:nvGraphicFramePr>
          <p:cNvPr id="2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3004049"/>
              </p:ext>
            </p:extLst>
          </p:nvPr>
        </p:nvGraphicFramePr>
        <p:xfrm>
          <a:off x="293688" y="1708150"/>
          <a:ext cx="8605837" cy="45640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5605" name="Подзаголовок 2"/>
          <p:cNvSpPr txBox="1">
            <a:spLocks/>
          </p:cNvSpPr>
          <p:nvPr/>
        </p:nvSpPr>
        <p:spPr bwMode="auto">
          <a:xfrm rot="-1695255">
            <a:off x="4152900" y="3849688"/>
            <a:ext cx="752475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altLang="ru-RU" sz="17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130,0%</a:t>
            </a:r>
            <a:endParaRPr lang="ru-RU" altLang="ru-RU" sz="17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0" y="0"/>
            <a:ext cx="9144000" cy="12858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FF00"/>
                </a:solidFill>
                <a:latin typeface="Arial" charset="0"/>
                <a:cs typeface="Arial" charset="0"/>
              </a:rPr>
              <a:t>Динамика расходов</a:t>
            </a:r>
            <a:r>
              <a:rPr lang="ru-RU" sz="3200" b="1" dirty="0">
                <a:solidFill>
                  <a:srgbClr val="FFFF00"/>
                </a:solidFill>
                <a:cs typeface="Arial" charset="0"/>
              </a:rPr>
              <a:t> бюджета Чертковского района в </a:t>
            </a:r>
            <a:r>
              <a:rPr lang="ru-RU" sz="3200" b="1" dirty="0">
                <a:solidFill>
                  <a:srgbClr val="FFFF00"/>
                </a:solidFill>
                <a:latin typeface="Arial" charset="0"/>
                <a:cs typeface="Arial" charset="0"/>
              </a:rPr>
              <a:t> 1 </a:t>
            </a:r>
            <a:r>
              <a:rPr lang="ru-RU" sz="3200" b="1" dirty="0" smtClean="0">
                <a:solidFill>
                  <a:srgbClr val="FFFF00"/>
                </a:solidFill>
                <a:latin typeface="Arial" charset="0"/>
                <a:cs typeface="Arial" charset="0"/>
              </a:rPr>
              <a:t>полугодии </a:t>
            </a:r>
            <a:r>
              <a:rPr lang="ru-RU" sz="3200" b="1" dirty="0">
                <a:solidFill>
                  <a:srgbClr val="FFFF00"/>
                </a:solidFill>
                <a:latin typeface="Arial" charset="0"/>
                <a:cs typeface="Arial" charset="0"/>
              </a:rPr>
              <a:t>в </a:t>
            </a:r>
            <a:r>
              <a:rPr lang="ru-RU" sz="3200" b="1" dirty="0">
                <a:solidFill>
                  <a:srgbClr val="FFFF00"/>
                </a:solidFill>
                <a:cs typeface="Arial" charset="0"/>
              </a:rPr>
              <a:t>201</a:t>
            </a:r>
            <a:r>
              <a:rPr lang="ru-RU" sz="3200" b="1" dirty="0">
                <a:solidFill>
                  <a:srgbClr val="FFFF00"/>
                </a:solidFill>
                <a:latin typeface="Arial" charset="0"/>
                <a:cs typeface="Arial" charset="0"/>
              </a:rPr>
              <a:t>8</a:t>
            </a:r>
            <a:r>
              <a:rPr lang="ru-RU" sz="3200" b="1" dirty="0">
                <a:solidFill>
                  <a:srgbClr val="FFFF00"/>
                </a:solidFill>
                <a:cs typeface="Arial" charset="0"/>
              </a:rPr>
              <a:t> – 201</a:t>
            </a:r>
            <a:r>
              <a:rPr lang="ru-RU" sz="3200" b="1" dirty="0">
                <a:solidFill>
                  <a:srgbClr val="FFFF00"/>
                </a:solidFill>
                <a:latin typeface="Arial" charset="0"/>
                <a:cs typeface="Arial" charset="0"/>
              </a:rPr>
              <a:t>9</a:t>
            </a:r>
            <a:r>
              <a:rPr lang="ru-RU" sz="3200" b="1" dirty="0">
                <a:solidFill>
                  <a:srgbClr val="FFFF00"/>
                </a:solidFill>
                <a:cs typeface="Arial" charset="0"/>
              </a:rPr>
              <a:t> годах</a:t>
            </a:r>
            <a:r>
              <a:rPr lang="ru-RU" sz="2800" dirty="0">
                <a:solidFill>
                  <a:srgbClr val="FFC000"/>
                </a:solidFill>
                <a:latin typeface="Constantia" pitchFamily="18" charset="0"/>
                <a:cs typeface="Arial" charset="0"/>
              </a:rPr>
              <a:t/>
            </a:r>
            <a:br>
              <a:rPr lang="ru-RU" sz="2800" dirty="0">
                <a:solidFill>
                  <a:srgbClr val="FFC000"/>
                </a:solidFill>
                <a:latin typeface="Constantia" pitchFamily="18" charset="0"/>
                <a:cs typeface="Arial" charset="0"/>
              </a:rPr>
            </a:br>
            <a:r>
              <a:rPr lang="ru-RU" sz="2800" b="1" dirty="0">
                <a:solidFill>
                  <a:schemeClr val="tx1"/>
                </a:solidFill>
                <a:latin typeface="Constantia" pitchFamily="18" charset="0"/>
                <a:cs typeface="Arial" charset="0"/>
              </a:rPr>
              <a:t>на</a:t>
            </a:r>
            <a:r>
              <a:rPr lang="ru-RU" sz="2800" dirty="0">
                <a:solidFill>
                  <a:schemeClr val="tx1"/>
                </a:solidFill>
                <a:latin typeface="Constantia" pitchFamily="18" charset="0"/>
                <a:cs typeface="Arial" charset="0"/>
              </a:rPr>
              <a:t> </a:t>
            </a:r>
            <a:r>
              <a:rPr lang="ru-RU" sz="2800" b="1" dirty="0">
                <a:solidFill>
                  <a:schemeClr val="tx1"/>
                </a:solidFill>
                <a:latin typeface="Constantia" pitchFamily="18" charset="0"/>
                <a:cs typeface="Arial" charset="0"/>
              </a:rPr>
              <a:t>образование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1132</TotalTime>
  <Words>305</Words>
  <Application>Microsoft Office PowerPoint</Application>
  <PresentationFormat>Экран (4:3)</PresentationFormat>
  <Paragraphs>107</Paragraphs>
  <Slides>10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9" baseType="lpstr">
      <vt:lpstr>Arial</vt:lpstr>
      <vt:lpstr>Arial Black</vt:lpstr>
      <vt:lpstr>Calibri</vt:lpstr>
      <vt:lpstr>Constantia</vt:lpstr>
      <vt:lpstr>Times New Roman</vt:lpstr>
      <vt:lpstr>Wingdings 2</vt:lpstr>
      <vt:lpstr>Тема Office</vt:lpstr>
      <vt:lpstr>Лист Microsoft Excel 97-2003</vt:lpstr>
      <vt:lpstr>Лист</vt:lpstr>
      <vt:lpstr>Отчет об исполнении бюджета Чертковского района  за I полугодие 2019 года </vt:lpstr>
      <vt:lpstr>Основные параметры бюджета Чертковского района за отчетный период 2017-2019 годов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об исполнении бюджета Чертковского района  за 2012 год</dc:title>
  <dc:creator>Svistunov</dc:creator>
  <cp:lastModifiedBy>Kolesnikov</cp:lastModifiedBy>
  <cp:revision>203</cp:revision>
  <dcterms:created xsi:type="dcterms:W3CDTF">2013-05-15T04:04:10Z</dcterms:created>
  <dcterms:modified xsi:type="dcterms:W3CDTF">2020-02-18T13:54:37Z</dcterms:modified>
</cp:coreProperties>
</file>