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8" r:id="rId2"/>
    <p:sldId id="257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>
      <p:cViewPr varScale="1">
        <p:scale>
          <a:sx n="113" d="100"/>
          <a:sy n="113" d="100"/>
        </p:scale>
        <p:origin x="7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818173178768461E-2"/>
          <c:y val="3.1244217040963265E-2"/>
          <c:w val="0.61855956383261057"/>
          <c:h val="0.8442594923595905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Дотация</c:v>
                </c:pt>
              </c:strCache>
            </c:strRef>
          </c:tx>
          <c:spPr>
            <a:solidFill>
              <a:srgbClr val="B216B6"/>
            </a:solidFill>
          </c:spPr>
          <c:invertIfNegative val="0"/>
          <c:dLbls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72.599999999999994</c:v>
                </c:pt>
                <c:pt idx="1">
                  <c:v>74.8</c:v>
                </c:pt>
                <c:pt idx="2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891-4393-98BD-B22519D8962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Субвенция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369</c:v>
                </c:pt>
                <c:pt idx="1">
                  <c:v>375.2</c:v>
                </c:pt>
                <c:pt idx="2">
                  <c:v>392.4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891-4393-98BD-B22519D8962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7.7247191011235963E-2"/>
                  <c:y val="0.1006640923784600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651685393258425E-2"/>
                  <c:y val="3.355469745948666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2865168539325865E-2"/>
                  <c:y val="6.15169453423922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21.1</c:v>
                </c:pt>
                <c:pt idx="1">
                  <c:v>29.8</c:v>
                </c:pt>
                <c:pt idx="2">
                  <c:v>25.2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891-4393-98BD-B22519D8962B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6.7415730337078747E-2"/>
                  <c:y val="7.2701844495554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649163938777274E-2"/>
                  <c:y val="2.47230306320921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7887065380872339E-2"/>
                  <c:y val="2.390640615240043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7891-4393-98BD-B22519D8962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8611111111111133E-2"/>
                  <c:y val="6.47768919892692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7891-4393-98BD-B22519D8962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7142">
                <a:noFill/>
              </a:ln>
            </c:spPr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Лист1!$E$2:$E$4</c:f>
              <c:numCache>
                <c:formatCode>General</c:formatCode>
                <c:ptCount val="3"/>
                <c:pt idx="0">
                  <c:v>2.7</c:v>
                </c:pt>
                <c:pt idx="1">
                  <c:v>10.5</c:v>
                </c:pt>
                <c:pt idx="2">
                  <c:v>6.8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7891-4393-98BD-B22519D8962B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Прочие безвозмездные поступления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Лист1!$F$2:$F$4</c:f>
              <c:numCache>
                <c:formatCode>General</c:formatCode>
                <c:ptCount val="3"/>
                <c:pt idx="0">
                  <c:v>330.1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7891-4393-98BD-B22519D896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340120"/>
        <c:axId val="205404128"/>
      </c:barChart>
      <c:catAx>
        <c:axId val="205340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05404128"/>
        <c:crosses val="autoZero"/>
        <c:auto val="1"/>
        <c:lblAlgn val="ctr"/>
        <c:lblOffset val="100"/>
        <c:noMultiLvlLbl val="0"/>
      </c:catAx>
      <c:valAx>
        <c:axId val="205404128"/>
        <c:scaling>
          <c:orientation val="minMax"/>
        </c:scaling>
        <c:delete val="0"/>
        <c:axPos val="l"/>
        <c:majorGridlines>
          <c:spPr>
            <a:ln>
              <a:solidFill>
                <a:prstClr val="black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noFill/>
          <a:ln w="40549" cap="flat" cmpd="sng" algn="ctr">
            <a:solidFill>
              <a:schemeClr val="accent3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 rot="0" vert="horz" anchor="b"/>
          <a:lstStyle/>
          <a:p>
            <a:pPr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05340120"/>
        <c:crosses val="autoZero"/>
        <c:crossBetween val="between"/>
      </c:valAx>
      <c:spPr>
        <a:ln>
          <a:solidFill>
            <a:prstClr val="black"/>
          </a:solidFill>
        </a:ln>
      </c:spPr>
    </c:plotArea>
    <c:legend>
      <c:legendPos val="r"/>
      <c:layout>
        <c:manualLayout>
          <c:xMode val="edge"/>
          <c:yMode val="edge"/>
          <c:x val="0.70517051705170519"/>
          <c:y val="0.22453222453222454"/>
          <c:w val="0.29482948389872532"/>
          <c:h val="0.67747173626642987"/>
        </c:manualLayout>
      </c:layout>
      <c:overlay val="0"/>
      <c:txPr>
        <a:bodyPr/>
        <a:lstStyle/>
        <a:p>
          <a:pPr>
            <a:defRPr b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13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spPr>
              <a:noFill/>
              <a:ln w="25470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факт 2018</c:v>
                </c:pt>
                <c:pt idx="1">
                  <c:v>факт 2019</c:v>
                </c:pt>
                <c:pt idx="2">
                  <c:v>факт 2020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49.1</c:v>
                </c:pt>
                <c:pt idx="2">
                  <c:v>52.6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09-46F7-AEDE-21C3575659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5490000"/>
        <c:axId val="205490384"/>
        <c:axId val="0"/>
      </c:bar3DChart>
      <c:catAx>
        <c:axId val="205490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5490384"/>
        <c:crosses val="autoZero"/>
        <c:auto val="1"/>
        <c:lblAlgn val="ctr"/>
        <c:lblOffset val="100"/>
        <c:noMultiLvlLbl val="0"/>
      </c:catAx>
      <c:valAx>
        <c:axId val="205490384"/>
        <c:scaling>
          <c:orientation val="minMax"/>
          <c:max val="60"/>
          <c:min val="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6" b="1">
                <a:solidFill>
                  <a:schemeClr val="tx1"/>
                </a:solidFill>
              </a:defRPr>
            </a:pPr>
            <a:endParaRPr lang="ru-RU"/>
          </a:p>
        </c:txPr>
        <c:crossAx val="205490000"/>
        <c:crosses val="autoZero"/>
        <c:crossBetween val="between"/>
        <c:majorUnit val="5"/>
        <c:minorUnit val="5"/>
      </c:valAx>
      <c:spPr>
        <a:noFill/>
        <a:ln w="2547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5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ln>
          <a:solidFill>
            <a:prstClr val="black"/>
          </a:solidFill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970-4CD9-A143-57C1096D6C29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Лист1!$A$2:$A$3</c:f>
              <c:strCache>
                <c:ptCount val="2"/>
                <c:pt idx="0">
                  <c:v>факт 2019 </c:v>
                </c:pt>
                <c:pt idx="1">
                  <c:v>факт 2020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16.7</c:v>
                </c:pt>
                <c:pt idx="1">
                  <c:v>17.8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85F-4BBB-8519-31A2BE21C8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4732888"/>
        <c:axId val="146586552"/>
        <c:axId val="0"/>
      </c:bar3DChart>
      <c:catAx>
        <c:axId val="324732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69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586552"/>
        <c:crosses val="autoZero"/>
        <c:auto val="1"/>
        <c:lblAlgn val="ctr"/>
        <c:lblOffset val="100"/>
        <c:noMultiLvlLbl val="0"/>
      </c:catAx>
      <c:valAx>
        <c:axId val="146586552"/>
        <c:scaling>
          <c:orientation val="minMax"/>
          <c:max val="20"/>
          <c:min val="0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969" b="1">
                <a:solidFill>
                  <a:schemeClr val="tx1"/>
                </a:solidFill>
              </a:defRPr>
            </a:pPr>
            <a:endParaRPr lang="ru-RU"/>
          </a:p>
        </c:txPr>
        <c:crossAx val="324732888"/>
        <c:crosses val="autoZero"/>
        <c:crossBetween val="between"/>
        <c:majorUnit val="4"/>
        <c:minorUnit val="4"/>
      </c:valAx>
      <c:spPr>
        <a:noFill/>
        <a:ln w="2538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72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ln>
          <a:solidFill>
            <a:prstClr val="black"/>
          </a:solidFill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453038674033151E-2"/>
          <c:y val="2.3853211009174639E-2"/>
          <c:w val="0.89392265193370168"/>
          <c:h val="0.8330275229357806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6633651090533E-2"/>
                  <c:y val="4.1988263901003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4F2-4489-8E2F-5261F4DCA9D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8039108804872787E-2"/>
                  <c:y val="2.46989787652961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4F2-4489-8E2F-5261F4DCA9D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Лист1!$A$2:$A$4</c:f>
              <c:strCache>
                <c:ptCount val="2"/>
                <c:pt idx="0">
                  <c:v>факт 2019</c:v>
                </c:pt>
                <c:pt idx="1">
                  <c:v>факт 2020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150</c:v>
                </c:pt>
                <c:pt idx="1">
                  <c:v>182.6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682-4B67-AC97-39CA6B543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46587728"/>
        <c:axId val="146588120"/>
        <c:axId val="0"/>
      </c:bar3DChart>
      <c:catAx>
        <c:axId val="146587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966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588120"/>
        <c:crosses val="autoZero"/>
        <c:auto val="1"/>
        <c:lblAlgn val="ctr"/>
        <c:lblOffset val="100"/>
        <c:noMultiLvlLbl val="0"/>
      </c:catAx>
      <c:valAx>
        <c:axId val="146588120"/>
        <c:scaling>
          <c:orientation val="minMax"/>
        </c:scaling>
        <c:delete val="0"/>
        <c:axPos val="l"/>
        <c:majorGridlines>
          <c:spPr>
            <a:ln>
              <a:solidFill>
                <a:prstClr val="black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sz="1966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6587728"/>
        <c:crosses val="autoZero"/>
        <c:crossBetween val="between"/>
      </c:valAx>
      <c:spPr>
        <a:noFill/>
        <a:ln w="25402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69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375219516707091E-2"/>
          <c:y val="3.8542631861128995E-2"/>
          <c:w val="0.90450403920930089"/>
          <c:h val="0.842250682064900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2130707332709181E-3"/>
                  <c:y val="0.434059740192017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36E2-49B5-B584-C5F61B88E98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5333041872094947E-3"/>
                  <c:y val="0.192799902525542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114,8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36E2-49B5-B584-C5F61B88E988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266652093604972E-3"/>
                  <c:y val="0.2203427457434773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36E2-49B5-B584-C5F61B88E988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222173645349349E-3"/>
                  <c:y val="0.102659688357756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36E2-49B5-B584-C5F61B88E98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 w="25425">
                <a:noFill/>
              </a:ln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2"/>
                <c:pt idx="0">
                  <c:v>факт 2019 </c:v>
                </c:pt>
                <c:pt idx="1">
                  <c:v>факт 2020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285.10000000000002</c:v>
                </c:pt>
                <c:pt idx="1">
                  <c:v>266.89999999999998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6E2-49B5-B584-C5F61B88E9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04823040"/>
        <c:axId val="204823432"/>
      </c:barChart>
      <c:catAx>
        <c:axId val="204823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4823432"/>
        <c:crosses val="autoZero"/>
        <c:auto val="1"/>
        <c:lblAlgn val="ctr"/>
        <c:lblOffset val="100"/>
        <c:noMultiLvlLbl val="0"/>
      </c:catAx>
      <c:valAx>
        <c:axId val="204823432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solidFill>
              <a:prstClr val="black"/>
            </a:solidFill>
          </a:ln>
        </c:spPr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ru-RU"/>
          </a:p>
        </c:txPr>
        <c:crossAx val="204823040"/>
        <c:crosses val="autoZero"/>
        <c:crossBetween val="between"/>
      </c:valAx>
      <c:spPr>
        <a:ln>
          <a:solidFill>
            <a:prstClr val="black"/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63"/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0.1521</cdr:x>
      <cdr:y>0.05026</cdr:y>
    </cdr:from>
    <cdr:to>
      <cdr:x>0.23729</cdr:x>
      <cdr:y>0.12719</cdr:y>
    </cdr:to>
    <cdr:sp macro="" textlink="">
      <cdr:nvSpPr>
        <cdr:cNvPr id="15" name="Прямоугольник 14"/>
        <cdr:cNvSpPr/>
      </cdr:nvSpPr>
      <cdr:spPr>
        <a:xfrm xmlns:a="http://schemas.openxmlformats.org/drawingml/2006/main">
          <a:off x="1408438" y="246058"/>
          <a:ext cx="788850" cy="37663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795,5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0.36362</cdr:x>
      <cdr:y>0.34168</cdr:y>
    </cdr:from>
    <cdr:to>
      <cdr:x>0.44906</cdr:x>
      <cdr:y>0.41861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367088" y="1672828"/>
          <a:ext cx="791165" cy="3766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490,3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0.34716</cdr:x>
      <cdr:y>0.44862</cdr:y>
    </cdr:from>
    <cdr:to>
      <cdr:x>0.36416</cdr:x>
      <cdr:y>0.48045</cdr:y>
    </cdr:to>
    <cdr:sp macro="" textlink="">
      <cdr:nvSpPr>
        <cdr:cNvPr id="6" name="Прямая со стрелкой 5"/>
        <cdr:cNvSpPr/>
      </cdr:nvSpPr>
      <cdr:spPr>
        <a:xfrm xmlns:a="http://schemas.openxmlformats.org/drawingml/2006/main" flipH="1">
          <a:off x="3214688" y="2196366"/>
          <a:ext cx="157418" cy="15583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0.54466</cdr:x>
      <cdr:y>0.43143</cdr:y>
    </cdr:from>
    <cdr:to>
      <cdr:x>0.56126</cdr:x>
      <cdr:y>0.48176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flipH="1">
          <a:off x="5043488" y="2112220"/>
          <a:ext cx="153714" cy="24640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0.56112</cdr:x>
      <cdr:y>0.32612</cdr:y>
    </cdr:from>
    <cdr:to>
      <cdr:x>0.64681</cdr:x>
      <cdr:y>0.40305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5195888" y="1596628"/>
          <a:ext cx="793479" cy="3766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499,4</a:t>
          </a:r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 smtClean="0"/>
        </a:p>
        <a:p xmlns:a="http://schemas.openxmlformats.org/drawingml/2006/main">
          <a:endParaRPr lang="ru-RU" sz="1800" b="1" dirty="0"/>
        </a:p>
      </cdr:txBody>
    </cdr:sp>
  </cdr:relSizeAnchor>
  <cdr:relSizeAnchor xmlns:cdr="http://schemas.openxmlformats.org/drawingml/2006/chartDrawing">
    <cdr:from>
      <cdr:x>0.23196</cdr:x>
      <cdr:y>0.43653</cdr:y>
    </cdr:from>
    <cdr:to>
      <cdr:x>0.2515</cdr:x>
      <cdr:y>0.48979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2147925" y="2137162"/>
          <a:ext cx="180938" cy="26075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0.65164</cdr:x>
      <cdr:y>0.4195</cdr:y>
    </cdr:from>
    <cdr:to>
      <cdr:x>0.66849</cdr:x>
      <cdr:y>0.43627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>
          <a:off x="6034088" y="2053828"/>
          <a:ext cx="156029" cy="8210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0.43768</cdr:x>
      <cdr:y>0.4195</cdr:y>
    </cdr:from>
    <cdr:to>
      <cdr:x>0.46272</cdr:x>
      <cdr:y>0.4521</cdr:y>
    </cdr:to>
    <cdr:sp macro="" textlink="">
      <cdr:nvSpPr>
        <cdr:cNvPr id="12" name="Прямая со стрелкой 11"/>
        <cdr:cNvSpPr/>
      </cdr:nvSpPr>
      <cdr:spPr>
        <a:xfrm xmlns:a="http://schemas.openxmlformats.org/drawingml/2006/main">
          <a:off x="4052888" y="2053829"/>
          <a:ext cx="231847" cy="15958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0.12713</cdr:x>
      <cdr:y>0.44285</cdr:y>
    </cdr:from>
    <cdr:to>
      <cdr:x>0.15464</cdr:x>
      <cdr:y>0.52067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 flipH="1">
          <a:off x="1177166" y="2168130"/>
          <a:ext cx="254739" cy="38099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bg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0.4086</cdr:x>
      <cdr:y>0.51837</cdr:y>
    </cdr:from>
    <cdr:to>
      <cdr:x>0.65652</cdr:x>
      <cdr:y>0.65408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flipV="1">
          <a:off x="3516312" y="2665413"/>
          <a:ext cx="2133592" cy="69782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B216B6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0.41745</cdr:x>
      <cdr:y>0.44073</cdr:y>
    </cdr:from>
    <cdr:to>
      <cdr:x>0.61225</cdr:x>
      <cdr:y>0.62748</cdr:y>
    </cdr:to>
    <cdr:sp macro="" textlink="">
      <cdr:nvSpPr>
        <cdr:cNvPr id="2" name="Прямая со стрелкой 2"/>
        <cdr:cNvSpPr/>
      </cdr:nvSpPr>
      <cdr:spPr>
        <a:xfrm xmlns:a="http://schemas.openxmlformats.org/drawingml/2006/main" rot="5400000" flipV="1">
          <a:off x="4004557" y="1599492"/>
          <a:ext cx="852313" cy="167640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50ACCC5-A97A-4CB3-8156-4D1BE3B7AEA8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BC5AA7-7A5B-4FCB-A7A4-4BA6F4E97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257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CD16AD-1CB9-46F0-81EA-8DA66DA4AE6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81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50D6BC-8314-4A92-8BBC-18CE19C5580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518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904FF-A45B-47A1-912D-4CAA90039883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66C1-B85B-4B89-88B6-C4CE58DE9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E91C8-F269-44A8-AB05-B749DFB92AF2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5D726-98B8-4775-A025-059093B7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A1D1-2B21-4E5A-9621-2257DE613F8F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9AABE-C236-47DA-9197-199CB6EC9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319C-47D7-4FC8-BB44-F496C7B7201A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652D5-AC70-4107-85DB-BAC7C941F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94C6-1B0C-4B04-A5B4-F643EA26976C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18B3D-B915-4E26-B7BE-952DD6D44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A353E-A55C-4EA4-AF50-C784E98FB784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122BB-46D8-4AFA-A037-37914A01B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0C962-8533-45BC-B219-B465DEBBE773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D0E02-47E8-44CB-B450-DD30E0D05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ACD1D-7850-4ABD-B9D4-A68F4918B886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43B5-4756-44BB-BCD7-1D4135C3F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99DA-B720-482C-B2AE-4172B5ACB011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E6C7-BB20-4C00-B102-00D1DFB80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4E618-FC36-4E48-9BEC-CF6AA356C668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BCB1B-C81A-4268-981E-C694DCAD5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1170-BC5C-4B6D-B8C8-B1E891C8E461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FB33F-F7F6-40CB-ADD4-D09A015EF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4CC2FE-756F-4D83-A95E-6594B489968F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33143D-7294-4B32-B866-8E84E18D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610600" cy="3886200"/>
          </a:xfrm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Отчет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 исполнении бюджета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Чертковского 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района </a:t>
            </a:r>
            <a:b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полугодие 2020 года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0" y="1219200"/>
            <a:ext cx="9144000" cy="5638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Структура расходов бюджета Чертковского района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в 1 </a:t>
            </a:r>
            <a:r>
              <a:rPr lang="ru-RU" sz="2800" b="1" smtClean="0">
                <a:solidFill>
                  <a:srgbClr val="FFFFFF"/>
                </a:solidFill>
                <a:latin typeface="Arial" charset="0"/>
                <a:cs typeface="Arial" charset="0"/>
              </a:rPr>
              <a:t>полугодии 2020 </a:t>
            </a:r>
            <a:r>
              <a:rPr lang="ru-RU" sz="2800" b="1" dirty="0">
                <a:solidFill>
                  <a:srgbClr val="FFFFFF"/>
                </a:solidFill>
                <a:latin typeface="Arial" charset="0"/>
                <a:cs typeface="Arial" charset="0"/>
              </a:rPr>
              <a:t>года</a:t>
            </a:r>
            <a:r>
              <a:rPr lang="ru-RU" sz="2800" b="1" dirty="0">
                <a:solidFill>
                  <a:srgbClr val="FFFFFF"/>
                </a:solidFill>
                <a:latin typeface="Constantia" pitchFamily="18" charset="0"/>
                <a:cs typeface="Arial" charset="0"/>
              </a:rPr>
              <a:t> в разрезе главных распорядителей бюджетных средств</a:t>
            </a:r>
          </a:p>
        </p:txBody>
      </p:sp>
      <p:graphicFrame>
        <p:nvGraphicFramePr>
          <p:cNvPr id="12357" name="Group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05807"/>
              </p:ext>
            </p:extLst>
          </p:nvPr>
        </p:nvGraphicFramePr>
        <p:xfrm>
          <a:off x="381000" y="1600200"/>
          <a:ext cx="8382000" cy="4701541"/>
        </p:xfrm>
        <a:graphic>
          <a:graphicData uri="http://schemas.openxmlformats.org/drawingml/2006/table">
            <a:tbl>
              <a:tblPr/>
              <a:tblGrid>
                <a:gridCol w="464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302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2020 (тыс. руб.)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01.07.2020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Собрание депутатов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1 244,9 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41,0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902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360 910,9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63 880,9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Финансовый отдел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904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8 773,1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3 550,1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культуры Администрации Чертковского района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95 035,6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30 461,3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образования Администрации Чертковского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622 790,3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258 994,0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02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социальной защиты населения Администрации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Чертковского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района Ростовской области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913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344 288,7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174 283,8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50,6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1 433 043,5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531 680,0</a:t>
                      </a: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7644" marR="1764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Основные параметры бюджета Чертковского района за отчетный период 2018-2020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5413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91547"/>
              </p:ext>
            </p:extLst>
          </p:nvPr>
        </p:nvGraphicFramePr>
        <p:xfrm>
          <a:off x="304800" y="1752600"/>
          <a:ext cx="8607425" cy="4645028"/>
        </p:xfrm>
        <a:graphic>
          <a:graphicData uri="http://schemas.openxmlformats.org/drawingml/2006/table">
            <a:tbl>
              <a:tblPr/>
              <a:tblGrid>
                <a:gridCol w="50482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065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Доходы,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579,3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Налоговые и неналоговые доходы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Безвозмездные поступления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795,5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490,3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II. 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Расходы, 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521,9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525,3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8702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III.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Дефицит (-), профицит (+)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+353,1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+54,0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+53,7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47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IV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. Источники финансирования дефицита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-353,1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8684E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-53,7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Подзаголовок 2"/>
          <p:cNvSpPr txBox="1">
            <a:spLocks/>
          </p:cNvSpPr>
          <p:nvPr/>
        </p:nvSpPr>
        <p:spPr>
          <a:xfrm>
            <a:off x="7086600" y="1447800"/>
            <a:ext cx="1857375" cy="357188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+mn-cs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467" y="1676400"/>
            <a:ext cx="9144000" cy="518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7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00125"/>
          </a:xfrm>
        </p:spPr>
        <p:txBody>
          <a:bodyPr/>
          <a:lstStyle/>
          <a:p>
            <a:pPr eaLnBrk="1" hangingPunct="1"/>
            <a:endParaRPr lang="ru-RU" altLang="ru-RU" sz="3200" smtClean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638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712119"/>
            <a:ext cx="1857375" cy="357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bg1"/>
                </a:solidFill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9416315"/>
              </p:ext>
            </p:extLst>
          </p:nvPr>
        </p:nvGraphicFramePr>
        <p:xfrm>
          <a:off x="-90488" y="1908572"/>
          <a:ext cx="9259888" cy="4895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FF00"/>
                </a:solidFill>
                <a:latin typeface="Arial Black" pitchFamily="34" charset="0"/>
              </a:rPr>
              <a:t>Безвозмездные</a:t>
            </a:r>
            <a:r>
              <a:rPr lang="ru-RU" sz="3200" dirty="0">
                <a:solidFill>
                  <a:srgbClr val="FFFF00"/>
                </a:solidFill>
                <a:latin typeface="Arial Black" pitchFamily="34" charset="0"/>
              </a:rPr>
              <a:t> поступления из бюджетов других уровней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9144000" cy="1628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Динамика поступлений налога на доходы физических лиц в части районного бюджета </a:t>
            </a: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в </a:t>
            </a:r>
            <a:r>
              <a:rPr lang="en-US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I</a:t>
            </a: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 полугодии 201</a:t>
            </a:r>
            <a:r>
              <a:rPr lang="ru-RU" sz="2800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8</a:t>
            </a:r>
            <a:r>
              <a:rPr lang="ru-RU" sz="2800" dirty="0" smtClean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-2020 </a:t>
            </a:r>
            <a:r>
              <a:rPr lang="ru-RU" sz="2800" dirty="0">
                <a:solidFill>
                  <a:srgbClr val="FFC000"/>
                </a:solidFill>
                <a:latin typeface="Arial Black" pitchFamily="34" charset="0"/>
                <a:cs typeface="Arial" charset="0"/>
              </a:rPr>
              <a:t>годов</a:t>
            </a:r>
            <a:endParaRPr lang="ru-RU" sz="28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19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1628775"/>
            <a:ext cx="9144000" cy="5229225"/>
          </a:xfrm>
          <a:prstGeom prst="roundRect">
            <a:avLst/>
          </a:prstGeom>
          <a:solidFill>
            <a:srgbClr val="B937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Подзаголовок 2"/>
          <p:cNvSpPr txBox="1">
            <a:spLocks/>
          </p:cNvSpPr>
          <p:nvPr/>
        </p:nvSpPr>
        <p:spPr bwMode="auto">
          <a:xfrm>
            <a:off x="152400" y="1752600"/>
            <a:ext cx="16811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dirty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330256"/>
              </p:ext>
            </p:extLst>
          </p:nvPr>
        </p:nvGraphicFramePr>
        <p:xfrm>
          <a:off x="50800" y="1422400"/>
          <a:ext cx="9234488" cy="5103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0" y="1143000"/>
            <a:ext cx="9144000" cy="571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750"/>
            <a:ext cx="9144000" cy="1071563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929454" y="1071546"/>
            <a:ext cx="1714480" cy="357190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j-lt"/>
                <a:ea typeface="+mj-ea"/>
                <a:cs typeface="+mj-cs"/>
              </a:rPr>
              <a:t>млн. рублей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071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исполнены </a:t>
            </a: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в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1 </a:t>
            </a:r>
            <a:r>
              <a:rPr lang="ru-RU" sz="24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полугодии 2020 </a:t>
            </a:r>
            <a:r>
              <a:rPr lang="ru-RU" sz="2400" b="1" dirty="0">
                <a:solidFill>
                  <a:srgbClr val="FFC000"/>
                </a:solidFill>
                <a:latin typeface="Arial" charset="0"/>
                <a:cs typeface="Arial" charset="0"/>
              </a:rPr>
              <a:t>года</a:t>
            </a:r>
            <a: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</a:t>
            </a:r>
            <a:br>
              <a:rPr lang="ru-RU" sz="24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531,7 </a:t>
            </a:r>
            <a:r>
              <a:rPr lang="ru-RU" sz="2400" b="1" dirty="0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</a:t>
            </a:r>
            <a:r>
              <a:rPr lang="ru-RU" sz="24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. рублей, в том числе:</a:t>
            </a:r>
          </a:p>
        </p:txBody>
      </p:sp>
      <p:graphicFrame>
        <p:nvGraphicFramePr>
          <p:cNvPr id="10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645457"/>
              </p:ext>
            </p:extLst>
          </p:nvPr>
        </p:nvGraphicFramePr>
        <p:xfrm>
          <a:off x="228600" y="1143000"/>
          <a:ext cx="8697913" cy="557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20" name="Лист" r:id="rId4" imgW="9248812" imgH="5419710" progId="Excel.Sheet.8">
                  <p:embed/>
                </p:oleObj>
              </mc:Choice>
              <mc:Fallback>
                <p:oleObj name="Лист" r:id="rId4" imgW="9248812" imgH="541971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143000"/>
                        <a:ext cx="8697913" cy="557053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1714500"/>
            <a:ext cx="9144000" cy="491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42875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Расходы бюджета Чертковского района в </a:t>
            </a:r>
          </a:p>
          <a:p>
            <a:pPr algn="ctr">
              <a:defRPr/>
            </a:pP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1 </a:t>
            </a:r>
            <a:r>
              <a:rPr lang="ru-RU" sz="30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полугодии 2020</a:t>
            </a:r>
            <a:r>
              <a:rPr lang="ru-RU" sz="3000" b="1" dirty="0" smtClean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>год</a:t>
            </a:r>
            <a:r>
              <a:rPr lang="ru-RU" sz="3000" b="1" dirty="0">
                <a:solidFill>
                  <a:srgbClr val="FFC000"/>
                </a:solidFill>
                <a:latin typeface="Arial" charset="0"/>
                <a:cs typeface="Arial" charset="0"/>
              </a:rPr>
              <a:t>а</a:t>
            </a:r>
            <a: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3000" b="1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 образование </a:t>
            </a:r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266,9</a:t>
            </a:r>
            <a:r>
              <a:rPr lang="ru-RU" sz="2800" b="1" dirty="0" smtClean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млн. рублей, в том числе:</a:t>
            </a:r>
          </a:p>
        </p:txBody>
      </p:sp>
      <p:graphicFrame>
        <p:nvGraphicFramePr>
          <p:cNvPr id="7200" name="Objec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2396009"/>
              </p:ext>
            </p:extLst>
          </p:nvPr>
        </p:nvGraphicFramePr>
        <p:xfrm>
          <a:off x="195263" y="1881188"/>
          <a:ext cx="8742362" cy="447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3" name="Лист" r:id="rId4" imgW="8743933" imgH="4476870" progId="Excel.Sheet.8">
                  <p:embed/>
                </p:oleObj>
              </mc:Choice>
              <mc:Fallback>
                <p:oleObj name="Лист" r:id="rId4" imgW="8743933" imgH="4476870" progId="Excel.Sheet.8">
                  <p:embed/>
                  <p:pic>
                    <p:nvPicPr>
                      <p:cNvPr id="0" name="Picture 3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881188"/>
                        <a:ext cx="8742362" cy="447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357313"/>
            <a:ext cx="9144000" cy="5214937"/>
          </a:xfrm>
          <a:prstGeom prst="roundRect">
            <a:avLst/>
          </a:prstGeom>
          <a:solidFill>
            <a:srgbClr val="8056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5" y="1357313"/>
            <a:ext cx="1643063" cy="28575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4215988"/>
              </p:ext>
            </p:extLst>
          </p:nvPr>
        </p:nvGraphicFramePr>
        <p:xfrm>
          <a:off x="284163" y="1357313"/>
          <a:ext cx="8493125" cy="5119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3810000" y="3276600"/>
            <a:ext cx="1600200" cy="738718"/>
          </a:xfrm>
          <a:prstGeom prst="straightConnector1">
            <a:avLst/>
          </a:prstGeom>
          <a:ln>
            <a:solidFill>
              <a:srgbClr val="5D22B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8" name="Подзаголовок 2"/>
          <p:cNvSpPr txBox="1">
            <a:spLocks/>
          </p:cNvSpPr>
          <p:nvPr/>
        </p:nvSpPr>
        <p:spPr bwMode="auto">
          <a:xfrm rot="-1255684">
            <a:off x="4136529" y="3250888"/>
            <a:ext cx="9159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106,6%</a:t>
            </a:r>
            <a:endParaRPr lang="ru-RU" alt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FF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 в 1 </a:t>
            </a:r>
            <a:r>
              <a:rPr lang="ru-RU" sz="2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полугодии 2019-2020 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годов</a:t>
            </a:r>
            <a:r>
              <a:rPr lang="ru-RU" sz="2800" b="1" dirty="0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cs typeface="Arial" charset="0"/>
              </a:rPr>
              <a:t>на культуру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0" y="1285875"/>
            <a:ext cx="9144000" cy="5572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357313"/>
            <a:ext cx="1895475" cy="3429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rgbClr val="002060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827997"/>
              </p:ext>
            </p:extLst>
          </p:nvPr>
        </p:nvGraphicFramePr>
        <p:xfrm>
          <a:off x="293688" y="1692275"/>
          <a:ext cx="8605837" cy="5141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581" name="Подзаголовок 2"/>
          <p:cNvSpPr txBox="1">
            <a:spLocks/>
          </p:cNvSpPr>
          <p:nvPr/>
        </p:nvSpPr>
        <p:spPr bwMode="auto">
          <a:xfrm rot="-1761800">
            <a:off x="3167063" y="4186238"/>
            <a:ext cx="895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altLang="ru-RU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0"/>
            <a:ext cx="9144000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Динамика расходов бюджета Чертковского района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 на социальную политику </a:t>
            </a:r>
            <a:r>
              <a:rPr lang="ru-RU" sz="2800" b="1" dirty="0">
                <a:solidFill>
                  <a:srgbClr val="FFC000"/>
                </a:solidFill>
                <a:latin typeface="Arial" charset="0"/>
                <a:cs typeface="Arial" charset="0"/>
              </a:rPr>
              <a:t>в 1 </a:t>
            </a:r>
            <a:r>
              <a:rPr lang="ru-RU" sz="28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полугодии 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201</a:t>
            </a:r>
            <a:r>
              <a:rPr lang="ru-RU" sz="2800" b="1" dirty="0" smtClean="0">
                <a:solidFill>
                  <a:srgbClr val="FFC000"/>
                </a:solidFill>
                <a:latin typeface="Arial" charset="0"/>
                <a:cs typeface="Arial" charset="0"/>
              </a:rPr>
              <a:t>9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– </a:t>
            </a:r>
            <a:r>
              <a:rPr lang="ru-RU" sz="2800" b="1" dirty="0" smtClean="0">
                <a:solidFill>
                  <a:srgbClr val="FFC000"/>
                </a:solidFill>
                <a:cs typeface="Arial" charset="0"/>
              </a:rPr>
              <a:t>2020 </a:t>
            </a:r>
            <a:r>
              <a:rPr lang="ru-RU" sz="2800" b="1" dirty="0">
                <a:solidFill>
                  <a:srgbClr val="FFC000"/>
                </a:solidFill>
                <a:cs typeface="Arial" charset="0"/>
              </a:rPr>
              <a:t>года</a:t>
            </a:r>
            <a:endParaRPr lang="ru-RU" sz="2800" b="1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FFC000"/>
              </a:solidFill>
              <a:cs typeface="Arial" charset="0"/>
            </a:endParaRPr>
          </a:p>
        </p:txBody>
      </p:sp>
      <p:sp>
        <p:nvSpPr>
          <p:cNvPr id="24583" name="Подзаголовок 2"/>
          <p:cNvSpPr txBox="1">
            <a:spLocks/>
          </p:cNvSpPr>
          <p:nvPr/>
        </p:nvSpPr>
        <p:spPr bwMode="auto">
          <a:xfrm rot="-1535721">
            <a:off x="3992563" y="4494213"/>
            <a:ext cx="8953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121,7%</a:t>
            </a:r>
            <a:endParaRPr lang="ru-RU" alt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0" y="1295400"/>
            <a:ext cx="9144000" cy="5286375"/>
          </a:xfrm>
          <a:prstGeom prst="round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371600"/>
            <a:ext cx="1895475" cy="3571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b="1" smtClean="0">
                <a:solidFill>
                  <a:schemeClr val="bg1"/>
                </a:solidFill>
                <a:latin typeface="Constantia" pitchFamily="18" charset="0"/>
              </a:rPr>
              <a:t>млн. рублей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82348"/>
              </p:ext>
            </p:extLst>
          </p:nvPr>
        </p:nvGraphicFramePr>
        <p:xfrm>
          <a:off x="293688" y="1708150"/>
          <a:ext cx="8605837" cy="4564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5" name="Подзаголовок 2"/>
          <p:cNvSpPr txBox="1">
            <a:spLocks/>
          </p:cNvSpPr>
          <p:nvPr/>
        </p:nvSpPr>
        <p:spPr bwMode="auto">
          <a:xfrm rot="1706565">
            <a:off x="4195763" y="3759993"/>
            <a:ext cx="7524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altLang="ru-RU" sz="1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93,6%</a:t>
            </a:r>
            <a:endParaRPr lang="ru-RU" alt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0"/>
            <a:ext cx="9144000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Динамика расходов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 бюджета Чертковского района в 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 1 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полугодии </a:t>
            </a:r>
            <a:r>
              <a:rPr lang="ru-RU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в 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201</a:t>
            </a:r>
            <a:r>
              <a:rPr lang="ru-RU" sz="32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9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– </a:t>
            </a:r>
            <a:r>
              <a:rPr lang="ru-RU" sz="3200" b="1" dirty="0" smtClean="0">
                <a:solidFill>
                  <a:srgbClr val="FFFF00"/>
                </a:solidFill>
                <a:cs typeface="Arial" charset="0"/>
              </a:rPr>
              <a:t>2020 </a:t>
            </a:r>
            <a:r>
              <a:rPr lang="ru-RU" sz="3200" b="1" dirty="0">
                <a:solidFill>
                  <a:srgbClr val="FFFF00"/>
                </a:solidFill>
                <a:cs typeface="Arial" charset="0"/>
              </a:rPr>
              <a:t>годах</a:t>
            </a:r>
            <a: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  <a:t/>
            </a:r>
            <a:br>
              <a:rPr lang="ru-RU" sz="2800" dirty="0">
                <a:solidFill>
                  <a:srgbClr val="FFC000"/>
                </a:solidFill>
                <a:latin typeface="Constantia" pitchFamily="18" charset="0"/>
                <a:cs typeface="Arial" charset="0"/>
              </a:rPr>
            </a:b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на</a:t>
            </a:r>
            <a:r>
              <a:rPr lang="ru-RU" sz="2800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Constantia" pitchFamily="18" charset="0"/>
                <a:cs typeface="Arial" charset="0"/>
              </a:rPr>
              <a:t>образование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305</Words>
  <Application>Microsoft Office PowerPoint</Application>
  <PresentationFormat>Экран (4:3)</PresentationFormat>
  <Paragraphs>107</Paragraphs>
  <Slides>10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Constantia</vt:lpstr>
      <vt:lpstr>Times New Roman</vt:lpstr>
      <vt:lpstr>Wingdings 2</vt:lpstr>
      <vt:lpstr>Тема Office</vt:lpstr>
      <vt:lpstr>Лист</vt:lpstr>
      <vt:lpstr>Отчет об исполнении бюджета Чертковского района  за I полугодие 2020 года </vt:lpstr>
      <vt:lpstr>Основные параметры бюджета Чертковского района за отчетный период 2018-2020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Чертковского района  за 2012 год</dc:title>
  <dc:creator>Svistunov</dc:creator>
  <cp:lastModifiedBy>Kolesnikov</cp:lastModifiedBy>
  <cp:revision>218</cp:revision>
  <dcterms:created xsi:type="dcterms:W3CDTF">2013-05-15T04:04:10Z</dcterms:created>
  <dcterms:modified xsi:type="dcterms:W3CDTF">2021-02-04T07:49:06Z</dcterms:modified>
</cp:coreProperties>
</file>